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1.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2.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3.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32" r:id="rId6"/>
    <p:sldMasterId id="2147483756" r:id="rId7"/>
    <p:sldMasterId id="2147483781" r:id="rId8"/>
    <p:sldMasterId id="2147483796" r:id="rId9"/>
    <p:sldMasterId id="2147483808" r:id="rId10"/>
    <p:sldMasterId id="2147483840" r:id="rId11"/>
    <p:sldMasterId id="2147483853" r:id="rId12"/>
    <p:sldMasterId id="2147483857" r:id="rId13"/>
    <p:sldMasterId id="2147483880" r:id="rId14"/>
  </p:sldMasterIdLst>
  <p:notesMasterIdLst>
    <p:notesMasterId r:id="rId83"/>
  </p:notesMasterIdLst>
  <p:sldIdLst>
    <p:sldId id="2076136576" r:id="rId15"/>
    <p:sldId id="4751" r:id="rId16"/>
    <p:sldId id="2076136565" r:id="rId17"/>
    <p:sldId id="4478" r:id="rId18"/>
    <p:sldId id="2076136569" r:id="rId19"/>
    <p:sldId id="2076136570" r:id="rId20"/>
    <p:sldId id="2076136572" r:id="rId21"/>
    <p:sldId id="2076136573" r:id="rId22"/>
    <p:sldId id="2076136574" r:id="rId23"/>
    <p:sldId id="2076136575" r:id="rId24"/>
    <p:sldId id="4404" r:id="rId25"/>
    <p:sldId id="4402" r:id="rId26"/>
    <p:sldId id="2076136583" r:id="rId27"/>
    <p:sldId id="2076136571" r:id="rId28"/>
    <p:sldId id="2076136577" r:id="rId29"/>
    <p:sldId id="4742" r:id="rId30"/>
    <p:sldId id="4748" r:id="rId31"/>
    <p:sldId id="2076136545" r:id="rId32"/>
    <p:sldId id="2076136554" r:id="rId33"/>
    <p:sldId id="2076136580" r:id="rId34"/>
    <p:sldId id="4730" r:id="rId35"/>
    <p:sldId id="10559" r:id="rId36"/>
    <p:sldId id="2076136557" r:id="rId37"/>
    <p:sldId id="2076136550" r:id="rId38"/>
    <p:sldId id="4741" r:id="rId39"/>
    <p:sldId id="10546" r:id="rId40"/>
    <p:sldId id="2076136586" r:id="rId41"/>
    <p:sldId id="2076136555" r:id="rId42"/>
    <p:sldId id="2076136558" r:id="rId43"/>
    <p:sldId id="2076136556" r:id="rId44"/>
    <p:sldId id="2076136579" r:id="rId45"/>
    <p:sldId id="2076136547" r:id="rId46"/>
    <p:sldId id="10560" r:id="rId47"/>
    <p:sldId id="261" r:id="rId48"/>
    <p:sldId id="2076136559" r:id="rId49"/>
    <p:sldId id="2076136560" r:id="rId50"/>
    <p:sldId id="2076136568" r:id="rId51"/>
    <p:sldId id="2076136561" r:id="rId52"/>
    <p:sldId id="10561" r:id="rId53"/>
    <p:sldId id="2076136562" r:id="rId54"/>
    <p:sldId id="2076136564" r:id="rId55"/>
    <p:sldId id="4367" r:id="rId56"/>
    <p:sldId id="2076136582" r:id="rId57"/>
    <p:sldId id="2076136567" r:id="rId58"/>
    <p:sldId id="4370" r:id="rId59"/>
    <p:sldId id="2076136584" r:id="rId60"/>
    <p:sldId id="4375" r:id="rId61"/>
    <p:sldId id="2076136585" r:id="rId62"/>
    <p:sldId id="4746" r:id="rId63"/>
    <p:sldId id="2076136548" r:id="rId64"/>
    <p:sldId id="4750" r:id="rId65"/>
    <p:sldId id="4743" r:id="rId66"/>
    <p:sldId id="10558" r:id="rId67"/>
    <p:sldId id="2076136552" r:id="rId68"/>
    <p:sldId id="4400" r:id="rId69"/>
    <p:sldId id="2076136551" r:id="rId70"/>
    <p:sldId id="388" r:id="rId71"/>
    <p:sldId id="8242" r:id="rId72"/>
    <p:sldId id="2423" r:id="rId73"/>
    <p:sldId id="8216" r:id="rId74"/>
    <p:sldId id="2076136549" r:id="rId75"/>
    <p:sldId id="1890" r:id="rId76"/>
    <p:sldId id="296" r:id="rId77"/>
    <p:sldId id="1926" r:id="rId78"/>
    <p:sldId id="1927" r:id="rId79"/>
    <p:sldId id="1889" r:id="rId80"/>
    <p:sldId id="262" r:id="rId81"/>
    <p:sldId id="419"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2076136576"/>
            <p14:sldId id="4751"/>
          </p14:sldIdLst>
        </p14:section>
        <p14:section name="4.1/4.2" id="{723814E1-0F1F-4C6D-8CCA-78BE24058761}">
          <p14:sldIdLst>
            <p14:sldId id="2076136565"/>
            <p14:sldId id="4478"/>
            <p14:sldId id="2076136569"/>
            <p14:sldId id="2076136570"/>
            <p14:sldId id="2076136572"/>
            <p14:sldId id="2076136573"/>
            <p14:sldId id="2076136574"/>
            <p14:sldId id="2076136575"/>
            <p14:sldId id="4404"/>
            <p14:sldId id="4402"/>
            <p14:sldId id="2076136583"/>
            <p14:sldId id="2076136571"/>
          </p14:sldIdLst>
        </p14:section>
        <p14:section name="4.3/4.4" id="{AE4EEEE1-3307-40E4-BFB0-BE94BDBD5DF9}">
          <p14:sldIdLst>
            <p14:sldId id="2076136577"/>
            <p14:sldId id="4742"/>
            <p14:sldId id="4748"/>
            <p14:sldId id="2076136545"/>
            <p14:sldId id="2076136554"/>
            <p14:sldId id="2076136580"/>
            <p14:sldId id="4730"/>
            <p14:sldId id="10559"/>
            <p14:sldId id="2076136557"/>
            <p14:sldId id="2076136550"/>
            <p14:sldId id="4741"/>
            <p14:sldId id="10546"/>
            <p14:sldId id="2076136586"/>
            <p14:sldId id="2076136555"/>
            <p14:sldId id="2076136558"/>
            <p14:sldId id="2076136556"/>
            <p14:sldId id="2076136579"/>
            <p14:sldId id="2076136547"/>
            <p14:sldId id="10560"/>
            <p14:sldId id="261"/>
            <p14:sldId id="2076136559"/>
            <p14:sldId id="2076136560"/>
            <p14:sldId id="2076136568"/>
            <p14:sldId id="2076136561"/>
            <p14:sldId id="10561"/>
            <p14:sldId id="2076136562"/>
            <p14:sldId id="2076136564"/>
            <p14:sldId id="4367"/>
          </p14:sldIdLst>
        </p14:section>
        <p14:section name="Module 5" id="{A6E82360-C1CF-47DE-897D-6E4B3613EACC}">
          <p14:sldIdLst>
            <p14:sldId id="2076136582"/>
            <p14:sldId id="2076136567"/>
            <p14:sldId id="4370"/>
            <p14:sldId id="2076136584"/>
            <p14:sldId id="4375"/>
            <p14:sldId id="2076136585"/>
          </p14:sldIdLst>
        </p14:section>
        <p14:section name="4.1 Introduction to Azure SQL" id="{5E7437E5-6DDE-4408-BEEF-29E17DB84609}">
          <p14:sldIdLst/>
        </p14:section>
        <p14:section name="4.2 Azure SQL Platform Benefits" id="{29528B48-00F9-4DAD-98AF-1A008D43584E}">
          <p14:sldIdLst/>
        </p14:section>
        <p14:section name="4.3 Migrating to Azure SQL" id="{9C5EE74B-28CB-410D-B694-A4F596A7F326}">
          <p14:sldIdLst/>
        </p14:section>
        <p14:section name="4.4 Database Discovery and Assessment" id="{670E4B50-7204-437B-AC07-CE579FD80BD0}">
          <p14:sldIdLst/>
        </p14:section>
        <p14:section name="Appendix" id="{A2B8C6C0-13D5-4E39-B548-621033105ED1}">
          <p14:sldIdLst>
            <p14:sldId id="4746"/>
            <p14:sldId id="2076136548"/>
            <p14:sldId id="4750"/>
            <p14:sldId id="4743"/>
            <p14:sldId id="10558"/>
            <p14:sldId id="2076136552"/>
            <p14:sldId id="4400"/>
            <p14:sldId id="2076136551"/>
            <p14:sldId id="388"/>
            <p14:sldId id="8242"/>
            <p14:sldId id="2423"/>
            <p14:sldId id="8216"/>
            <p14:sldId id="2076136549"/>
            <p14:sldId id="1890"/>
            <p14:sldId id="296"/>
            <p14:sldId id="1926"/>
            <p14:sldId id="1927"/>
            <p14:sldId id="1889"/>
            <p14:sldId id="262"/>
            <p14:sldId id="4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3" autoAdjust="0"/>
    <p:restoredTop sz="76667" autoAdjust="0"/>
  </p:normalViewPr>
  <p:slideViewPr>
    <p:cSldViewPr snapToGrid="0">
      <p:cViewPr varScale="1">
        <p:scale>
          <a:sx n="72" d="100"/>
          <a:sy n="72" d="100"/>
        </p:scale>
        <p:origin x="126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slide" Target="slides/slide62.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slide" Target="slides/slide65.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theme" Target="theme/theme1.xml"/></Relationships>
</file>

<file path=ppt/diagrams/_rels/data5.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4" Type="http://schemas.openxmlformats.org/officeDocument/2006/relationships/hyperlink" Target="https://azure.microsoft.com/en-us/migration/migration-program/"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4" Type="http://schemas.openxmlformats.org/officeDocument/2006/relationships/hyperlink" Target="https://azure.microsoft.com/en-us/migration/migration-progra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baseline="0" dirty="0"/>
        </a:p>
        <a:p>
          <a:r>
            <a:rPr lang="en-US" baseline="0" dirty="0"/>
            <a:t>	The content from today is Modules 4 and 5 of SQL Ground to Cloud!</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3"/>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6D8EFDAA-16B2-4F48-BC7B-A8C985594032}">
      <dgm:prSet/>
      <dgm:spPr/>
      <dgm:t>
        <a:bodyPr/>
        <a:lstStyle/>
        <a:p>
          <a:pPr>
            <a:buFont typeface="Arial" panose="020B0604020202020204" pitchFamily="34" charset="0"/>
            <a:buChar char="•"/>
          </a:pPr>
          <a:r>
            <a:rPr lang="en-US" dirty="0">
              <a:gradFill>
                <a:gsLst>
                  <a:gs pos="2917">
                    <a:schemeClr val="tx1"/>
                  </a:gs>
                  <a:gs pos="30000">
                    <a:schemeClr val="tx1"/>
                  </a:gs>
                </a:gsLst>
                <a:lin ang="5400000" scaled="0"/>
              </a:gradFill>
            </a:rPr>
            <a:t>Engage the Azure Migrate Program at </a:t>
          </a:r>
          <a:r>
            <a:rPr lang="en-US" dirty="0">
              <a:hlinkClick xmlns:r="http://schemas.openxmlformats.org/officeDocument/2006/relationships" r:id="rId4"/>
            </a:rPr>
            <a:t>https://azure.com/AMP/</a:t>
          </a:r>
          <a:endParaRPr lang="en-US" dirty="0"/>
        </a:p>
      </dgm:t>
    </dgm:pt>
    <dgm:pt modelId="{2D2D76E0-7BB3-48D1-8E3A-78D20310457D}" type="parTrans" cxnId="{5B09AC69-0207-49B5-B09B-887614A80654}">
      <dgm:prSet/>
      <dgm:spPr/>
      <dgm:t>
        <a:bodyPr/>
        <a:lstStyle/>
        <a:p>
          <a:endParaRPr lang="en-US"/>
        </a:p>
      </dgm:t>
    </dgm:pt>
    <dgm:pt modelId="{AC0B4363-8363-4803-8D22-F7254B0F9B30}" type="sibTrans" cxnId="{5B09AC69-0207-49B5-B09B-887614A80654}">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4"/>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4"/>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4"/>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4"/>
      <dgm:spPr/>
    </dgm:pt>
    <dgm:pt modelId="{25A59B66-03AC-4FC8-8089-3A38D9F17EB0}" type="pres">
      <dgm:prSet presAssocID="{DC9F7FA2-B93A-4A08-8624-EE9EFC109345}" presName="vert1" presStyleCnt="0"/>
      <dgm:spPr/>
    </dgm:pt>
    <dgm:pt modelId="{4A33A2E0-9C51-4324-8C95-33FCDC2DFCA6}" type="pres">
      <dgm:prSet presAssocID="{BDA745A3-E11E-4DBF-8B4C-8F7764B42111}" presName="thickLine" presStyleLbl="alignNode1" presStyleIdx="2" presStyleCnt="4"/>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4"/>
      <dgm:spPr/>
    </dgm:pt>
    <dgm:pt modelId="{B867B4EB-FF5A-49B4-80EA-085863B1B187}" type="pres">
      <dgm:prSet presAssocID="{BDA745A3-E11E-4DBF-8B4C-8F7764B42111}" presName="vert1" presStyleCnt="0"/>
      <dgm:spPr/>
    </dgm:pt>
    <dgm:pt modelId="{FDEB8977-C426-4E01-9A8C-E977F86FAFEB}" type="pres">
      <dgm:prSet presAssocID="{6D8EFDAA-16B2-4F48-BC7B-A8C985594032}" presName="thickLine" presStyleLbl="alignNode1" presStyleIdx="3" presStyleCnt="4"/>
      <dgm:spPr/>
    </dgm:pt>
    <dgm:pt modelId="{2F83E10C-A939-483E-B3EA-0C5F883015A1}" type="pres">
      <dgm:prSet presAssocID="{6D8EFDAA-16B2-4F48-BC7B-A8C985594032}" presName="horz1" presStyleCnt="0"/>
      <dgm:spPr/>
    </dgm:pt>
    <dgm:pt modelId="{8A79D24E-C5B0-4C5A-ACDE-C07BE85FB45E}" type="pres">
      <dgm:prSet presAssocID="{6D8EFDAA-16B2-4F48-BC7B-A8C985594032}" presName="tx1" presStyleLbl="revTx" presStyleIdx="3" presStyleCnt="4"/>
      <dgm:spPr/>
    </dgm:pt>
    <dgm:pt modelId="{489C95D3-0121-46D9-B568-275436E4351D}" type="pres">
      <dgm:prSet presAssocID="{6D8EFDAA-16B2-4F48-BC7B-A8C985594032}"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E18E9C31-121D-4952-B373-B483FD34B47E}" type="presOf" srcId="{6D8EFDAA-16B2-4F48-BC7B-A8C985594032}" destId="{8A79D24E-C5B0-4C5A-ACDE-C07BE85FB45E}" srcOrd="0" destOrd="0" presId="urn:microsoft.com/office/officeart/2008/layout/LinedList"/>
    <dgm:cxn modelId="{5B09AC69-0207-49B5-B09B-887614A80654}" srcId="{2100F8AB-C366-47C3-B4E8-814646F66A2F}" destId="{6D8EFDAA-16B2-4F48-BC7B-A8C985594032}" srcOrd="3" destOrd="0" parTransId="{2D2D76E0-7BB3-48D1-8E3A-78D20310457D}" sibTransId="{AC0B4363-8363-4803-8D22-F7254B0F9B30}"/>
    <dgm:cxn modelId="{B9719488-3CB0-4C60-A62F-3946C8866973}" srcId="{2100F8AB-C366-47C3-B4E8-814646F66A2F}" destId="{DC9F7FA2-B93A-4A08-8624-EE9EFC109345}" srcOrd="1" destOrd="0" parTransId="{6A7E0F5E-B8AF-449E-A6FB-88AD6EB0D359}" sibTransId="{251C4239-F807-4475-88C8-C4C222287606}"/>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 modelId="{C9517369-3F1C-4E0E-B791-0AE06E65482F}" type="presParOf" srcId="{E934C1B4-3D96-4055-9986-C9C53444DA1E}" destId="{FDEB8977-C426-4E01-9A8C-E977F86FAFEB}" srcOrd="6" destOrd="0" presId="urn:microsoft.com/office/officeart/2008/layout/LinedList"/>
    <dgm:cxn modelId="{9534919F-FF81-4FC5-B67E-1650CA1AC696}" type="presParOf" srcId="{E934C1B4-3D96-4055-9986-C9C53444DA1E}" destId="{2F83E10C-A939-483E-B3EA-0C5F883015A1}" srcOrd="7" destOrd="0" presId="urn:microsoft.com/office/officeart/2008/layout/LinedList"/>
    <dgm:cxn modelId="{7E1E3EE4-E71D-4CB3-9BCA-5FABE1339309}" type="presParOf" srcId="{2F83E10C-A939-483E-B3EA-0C5F883015A1}" destId="{8A79D24E-C5B0-4C5A-ACDE-C07BE85FB45E}" srcOrd="0" destOrd="0" presId="urn:microsoft.com/office/officeart/2008/layout/LinedList"/>
    <dgm:cxn modelId="{A670B3AC-7FF9-442A-BF6A-0C5CC8E84743}" type="presParOf" srcId="{2F83E10C-A939-483E-B3EA-0C5F883015A1}" destId="{489C95D3-0121-46D9-B568-275436E4351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0"/>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0"/>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Use our free training at </a:t>
          </a:r>
          <a:r>
            <a:rPr lang="en-US" sz="2400" kern="1200" baseline="0" dirty="0">
              <a:hlinkClick xmlns:r="http://schemas.openxmlformats.org/officeDocument/2006/relationships" r:id="rId1"/>
            </a:rPr>
            <a:t>https://aka.ms/sqlworkshops</a:t>
          </a:r>
          <a:endParaRPr lang="en-US" sz="2400" kern="1200" baseline="0" dirty="0"/>
        </a:p>
        <a:p>
          <a:pPr marL="0" lvl="0" indent="0" algn="l" defTabSz="1066800">
            <a:lnSpc>
              <a:spcPct val="90000"/>
            </a:lnSpc>
            <a:spcBef>
              <a:spcPct val="0"/>
            </a:spcBef>
            <a:spcAft>
              <a:spcPct val="35000"/>
            </a:spcAft>
            <a:buNone/>
          </a:pPr>
          <a:r>
            <a:rPr lang="en-US" sz="2400" kern="1200" baseline="0" dirty="0"/>
            <a:t>	The content from today is Modules 4 and 5 of SQL Ground to Cloud!</a:t>
          </a:r>
          <a:endParaRPr lang="en-US" sz="2400" kern="1200" dirty="0"/>
        </a:p>
      </dsp:txBody>
      <dsp:txXfrm>
        <a:off x="0" y="0"/>
        <a:ext cx="10643309" cy="1097154"/>
      </dsp:txXfrm>
    </dsp:sp>
    <dsp:sp modelId="{DF1F2C67-B013-48B5-AC4C-0B7DD6C36E16}">
      <dsp:nvSpPr>
        <dsp:cNvPr id="0" name=""/>
        <dsp:cNvSpPr/>
      </dsp:nvSpPr>
      <dsp:spPr>
        <a:xfrm>
          <a:off x="0" y="1097154"/>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1097154"/>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Learn from videos and demos at </a:t>
          </a:r>
          <a:r>
            <a:rPr lang="en-US" sz="2400" kern="1200" baseline="0" dirty="0">
              <a:hlinkClick xmlns:r="http://schemas.openxmlformats.org/officeDocument/2006/relationships" r:id="rId2"/>
            </a:rPr>
            <a:t>https://aka.ms/sqldbonyoutube</a:t>
          </a:r>
          <a:r>
            <a:rPr lang="en-US" sz="2400" kern="1200" baseline="0" dirty="0"/>
            <a:t> </a:t>
          </a:r>
          <a:endParaRPr lang="en-US" sz="2400" kern="1200" dirty="0"/>
        </a:p>
      </dsp:txBody>
      <dsp:txXfrm>
        <a:off x="0" y="1097154"/>
        <a:ext cx="10643309" cy="1097154"/>
      </dsp:txXfrm>
    </dsp:sp>
    <dsp:sp modelId="{4A33A2E0-9C51-4324-8C95-33FCDC2DFCA6}">
      <dsp:nvSpPr>
        <dsp:cNvPr id="0" name=""/>
        <dsp:cNvSpPr/>
      </dsp:nvSpPr>
      <dsp:spPr>
        <a:xfrm>
          <a:off x="0" y="219430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2194308"/>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See and reuse useful Azure SQL slides at </a:t>
          </a:r>
          <a:r>
            <a:rPr lang="en-US" sz="2400" kern="1200" dirty="0">
              <a:hlinkClick xmlns:r="http://schemas.openxmlformats.org/officeDocument/2006/relationships" r:id="rId3"/>
            </a:rPr>
            <a:t>https://aka.ms/azuresqlslides</a:t>
          </a:r>
          <a:r>
            <a:rPr lang="en-US" sz="2400" kern="1200" dirty="0"/>
            <a:t>  </a:t>
          </a:r>
        </a:p>
      </dsp:txBody>
      <dsp:txXfrm>
        <a:off x="0" y="2194308"/>
        <a:ext cx="10643309" cy="1097154"/>
      </dsp:txXfrm>
    </dsp:sp>
    <dsp:sp modelId="{FDEB8977-C426-4E01-9A8C-E977F86FAFEB}">
      <dsp:nvSpPr>
        <dsp:cNvPr id="0" name=""/>
        <dsp:cNvSpPr/>
      </dsp:nvSpPr>
      <dsp:spPr>
        <a:xfrm>
          <a:off x="0" y="329146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9D24E-C5B0-4C5A-ACDE-C07BE85FB45E}">
      <dsp:nvSpPr>
        <dsp:cNvPr id="0" name=""/>
        <dsp:cNvSpPr/>
      </dsp:nvSpPr>
      <dsp:spPr>
        <a:xfrm>
          <a:off x="0" y="3291462"/>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gradFill>
                <a:gsLst>
                  <a:gs pos="2917">
                    <a:schemeClr val="tx1"/>
                  </a:gs>
                  <a:gs pos="30000">
                    <a:schemeClr val="tx1"/>
                  </a:gs>
                </a:gsLst>
                <a:lin ang="5400000" scaled="0"/>
              </a:gradFill>
            </a:rPr>
            <a:t>Engage the Azure Migrate Program at </a:t>
          </a:r>
          <a:r>
            <a:rPr lang="en-US" sz="2400" kern="1200" dirty="0">
              <a:hlinkClick xmlns:r="http://schemas.openxmlformats.org/officeDocument/2006/relationships" r:id="rId4"/>
            </a:rPr>
            <a:t>https://azure.com/AMP/</a:t>
          </a:r>
          <a:endParaRPr lang="en-US" sz="2400" kern="1200" dirty="0"/>
        </a:p>
      </dsp:txBody>
      <dsp:txXfrm>
        <a:off x="0" y="3291462"/>
        <a:ext cx="10643309" cy="1097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image" Target="../media/image103.emf"/><Relationship Id="rId7" Type="http://schemas.openxmlformats.org/officeDocument/2006/relationships/image" Target="../media/image107.emf"/><Relationship Id="rId2" Type="http://schemas.openxmlformats.org/officeDocument/2006/relationships/image" Target="../media/image102.emf"/><Relationship Id="rId1" Type="http://schemas.openxmlformats.org/officeDocument/2006/relationships/image" Target="../media/image101.emf"/><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9/24/2019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6074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516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01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The Azure Migration Program </a:t>
            </a:r>
            <a:r>
              <a:rPr lang="en-US" sz="900" kern="1200" dirty="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Technical skill building</a:t>
            </a:r>
            <a:r>
              <a:rPr lang="en-US" sz="900" kern="1200" dirty="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dirty="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Free Azure tools </a:t>
            </a:r>
            <a:r>
              <a:rPr lang="en-US" sz="900" kern="1200" dirty="0">
                <a:solidFill>
                  <a:schemeClr val="tx1"/>
                </a:solidFill>
                <a:effectLst/>
                <a:latin typeface="Segoe UI Light" pitchFamily="34" charset="0"/>
                <a:ea typeface="+mn-ea"/>
                <a:cs typeface="+mn-cs"/>
              </a:rPr>
              <a:t>to help you efficiently execute migrations</a:t>
            </a:r>
            <a:r>
              <a:rPr lang="en-US" sz="900" b="1" kern="1200" dirty="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And cost effective offers</a:t>
            </a:r>
            <a:r>
              <a:rPr lang="en-US" sz="900" kern="1200" dirty="0">
                <a:solidFill>
                  <a:schemeClr val="tx1"/>
                </a:solidFill>
                <a:effectLst/>
                <a:latin typeface="Segoe UI Light" pitchFamily="34" charset="0"/>
                <a:ea typeface="+mn-ea"/>
                <a:cs typeface="+mn-cs"/>
              </a:rPr>
              <a:t> to help you save money before, during, and after migration </a:t>
            </a:r>
            <a:endParaRPr lang="en-US" dirty="0">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dirty="0">
              <a:effectLst/>
            </a:endParaRPr>
          </a:p>
          <a:p>
            <a:pPr fontAlgn="base"/>
            <a:endParaRPr lang="en-US"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065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065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98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show you a lot, but I will give you access to full courses at the end so you can do on your 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592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849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PPT!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687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617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488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32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793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Develop validation tests. To test database migration, you need to use SQL queries. You must create the validation queries to run against both the source and the target databases. Your validation queries should cover the scope you have defined.</a:t>
            </a:r>
          </a:p>
          <a:p>
            <a:pPr marL="285750" indent="-285750">
              <a:buFont typeface="Arial" panose="020B0604020202020204" pitchFamily="34" charset="0"/>
              <a:buChar char="•"/>
            </a:pPr>
            <a:r>
              <a:rPr lang="en-US" dirty="0"/>
              <a:t>Set up test environment. The test environment should contain a copy of the source database and the target database. Be sure to isolate the test environment.</a:t>
            </a:r>
          </a:p>
          <a:p>
            <a:pPr marL="285750" indent="-285750">
              <a:buFont typeface="Arial" panose="020B0604020202020204" pitchFamily="34" charset="0"/>
              <a:buChar char="•"/>
            </a:pPr>
            <a:r>
              <a:rPr lang="en-US" dirty="0"/>
              <a:t>Run validation tests. Run the validation tests against the source and the target, and then analyze the results.</a:t>
            </a:r>
          </a:p>
          <a:p>
            <a:pPr marL="285750" indent="-285750">
              <a:buFont typeface="Arial" panose="020B0604020202020204" pitchFamily="34" charset="0"/>
              <a:buChar char="•"/>
            </a:pPr>
            <a:r>
              <a:rPr lang="en-US" dirty="0"/>
              <a:t>Run performance tests. Run performance test against the source and the target, and then analyze and compare the results.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585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279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https://docs.microsoft.com/en-us/azure/sql-database/sql-database-read-scale-out</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As part of the </a:t>
            </a:r>
            <a:r>
              <a:rPr lang="en-US" sz="1200" b="0" i="0" u="sng" kern="1200" dirty="0">
                <a:solidFill>
                  <a:schemeClr val="tx1"/>
                </a:solidFill>
                <a:effectLst/>
                <a:latin typeface="+mn-lt"/>
                <a:ea typeface="+mn-ea"/>
                <a:cs typeface="+mn-cs"/>
                <a:hlinkClick r:id="rId3"/>
              </a:rPr>
              <a:t>High Availability architecture</a:t>
            </a:r>
            <a:r>
              <a:rPr lang="en-US" sz="1200" b="0" i="0" u="none" strike="noStrike" kern="1200" dirty="0">
                <a:solidFill>
                  <a:schemeClr val="tx1"/>
                </a:solidFill>
                <a:effectLst/>
                <a:latin typeface="+mn-lt"/>
                <a:ea typeface="+mn-ea"/>
                <a:cs typeface="+mn-cs"/>
              </a:rPr>
              <a:t>, each database in the Premium, Business Critical or Hyperscale service tier is automatically provisioned with a primary replica and several secondary replicas. The secondary replicas are provisioned with the same compute size as the primary replica. The </a:t>
            </a:r>
            <a:r>
              <a:rPr lang="en-US" sz="1200" b="1" i="0" u="none" strike="noStrike" kern="1200" dirty="0">
                <a:solidFill>
                  <a:schemeClr val="tx1"/>
                </a:solidFill>
                <a:effectLst/>
                <a:latin typeface="+mn-lt"/>
                <a:ea typeface="+mn-ea"/>
                <a:cs typeface="+mn-cs"/>
              </a:rPr>
              <a:t>Read Scale-Out</a:t>
            </a:r>
            <a:r>
              <a:rPr lang="en-US" sz="1200" b="0" i="0" u="none" strike="noStrike" kern="1200" dirty="0">
                <a:solidFill>
                  <a:schemeClr val="tx1"/>
                </a:solidFill>
                <a:effectLst/>
                <a:latin typeface="+mn-lt"/>
                <a:ea typeface="+mn-ea"/>
                <a:cs typeface="+mn-cs"/>
              </a:rPr>
              <a:t> feature allows you to load-balance SQL Database read-only workloads using the capacity of one of the read-only replicas instead of sharing the read-write replica. This way the read-only workload will be isolated from the main read-write workload and will not affect its performance. The feature is intended for the applications that include logically separated read-only workloads, such as analytics. They could gain performance benefits using this additional capacity at no extra cost.</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3 secondary replicas, 1 is read scale out with MI BC</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1961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071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PPT!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700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381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PPT!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17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534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9/24/2019 11:55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6744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6534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7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8972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65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45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525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Configurable could be replaced with “choice of automation”</a:t>
            </a:r>
          </a:p>
          <a:p>
            <a:pPr lvl="0"/>
            <a:endParaRPr lang="en-US" dirty="0"/>
          </a:p>
          <a:p>
            <a:r>
              <a:rPr lang="en-US" sz="1200" kern="1200" dirty="0">
                <a:solidFill>
                  <a:schemeClr val="tx1"/>
                </a:solidFill>
                <a:effectLst/>
                <a:latin typeface="+mn-lt"/>
                <a:ea typeface="+mn-ea"/>
                <a:cs typeface="+mn-cs"/>
              </a:rPr>
              <a:t>SQL VM with defaults; “automated security patching” comes as built-in.</a:t>
            </a:r>
          </a:p>
          <a:p>
            <a:r>
              <a:rPr lang="en-US" sz="1200" kern="1200" dirty="0">
                <a:solidFill>
                  <a:schemeClr val="tx1"/>
                </a:solidFill>
                <a:effectLst/>
                <a:latin typeface="+mn-lt"/>
                <a:ea typeface="+mn-ea"/>
                <a:cs typeface="+mn-cs"/>
              </a:rPr>
              <a:t>But, can use services (automations provided by Microsoft for free) to enable:</a:t>
            </a:r>
          </a:p>
          <a:p>
            <a:pPr lvl="0"/>
            <a:r>
              <a:rPr lang="en-US" sz="1200" kern="1200" dirty="0">
                <a:solidFill>
                  <a:schemeClr val="tx1"/>
                </a:solidFill>
                <a:effectLst/>
                <a:latin typeface="+mn-lt"/>
                <a:ea typeface="+mn-ea"/>
                <a:cs typeface="+mn-cs"/>
              </a:rPr>
              <a:t>-HA for an SLA they choose, either 99.95% or 99.99%</a:t>
            </a:r>
          </a:p>
          <a:p>
            <a:pPr lvl="0"/>
            <a:r>
              <a:rPr lang="en-US" sz="1200" kern="1200" dirty="0">
                <a:solidFill>
                  <a:schemeClr val="tx1"/>
                </a:solidFill>
                <a:effectLst/>
                <a:latin typeface="+mn-lt"/>
                <a:ea typeface="+mn-ea"/>
                <a:cs typeface="+mn-cs"/>
              </a:rPr>
              <a:t>-Automated backup</a:t>
            </a:r>
          </a:p>
          <a:p>
            <a:pPr lvl="0"/>
            <a:r>
              <a:rPr lang="en-US" sz="1200" kern="1200" dirty="0">
                <a:solidFill>
                  <a:schemeClr val="tx1"/>
                </a:solidFill>
                <a:effectLst/>
                <a:latin typeface="+mn-lt"/>
                <a:ea typeface="+mn-ea"/>
                <a:cs typeface="+mn-cs"/>
              </a:rPr>
              <a:t>-Advanced threat detection and vulnerability assessment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can do the followings manually, but we do not have an automation for that:</a:t>
            </a:r>
          </a:p>
          <a:p>
            <a:pPr lvl="0"/>
            <a:r>
              <a:rPr lang="en-US" sz="1200" kern="1200" dirty="0">
                <a:solidFill>
                  <a:schemeClr val="tx1"/>
                </a:solidFill>
                <a:effectLst/>
                <a:latin typeface="+mn-lt"/>
                <a:ea typeface="+mn-ea"/>
                <a:cs typeface="+mn-cs"/>
              </a:rPr>
              <a:t>-Add readable DR replica in same region; different zone</a:t>
            </a:r>
          </a:p>
          <a:p>
            <a:pPr lvl="0"/>
            <a:r>
              <a:rPr lang="en-US" sz="1200" kern="1200" dirty="0">
                <a:solidFill>
                  <a:schemeClr val="tx1"/>
                </a:solidFill>
                <a:effectLst/>
                <a:latin typeface="+mn-lt"/>
                <a:ea typeface="+mn-ea"/>
                <a:cs typeface="+mn-cs"/>
              </a:rPr>
              <a:t>-Add a Geo-Dr replica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VM deployment type they can “Control” the level of </a:t>
            </a:r>
            <a:r>
              <a:rPr lang="en-US" sz="1200" kern="1200" dirty="0" err="1">
                <a:solidFill>
                  <a:schemeClr val="tx1"/>
                </a:solidFill>
                <a:effectLst/>
                <a:latin typeface="+mn-lt"/>
                <a:ea typeface="+mn-ea"/>
                <a:cs typeface="+mn-cs"/>
              </a:rPr>
              <a:t>Managebility</a:t>
            </a:r>
            <a:r>
              <a:rPr lang="en-US" sz="1200" kern="1200" dirty="0">
                <a:solidFill>
                  <a:schemeClr val="tx1"/>
                </a:solidFill>
                <a:effectLst/>
                <a:latin typeface="+mn-lt"/>
                <a:ea typeface="+mn-ea"/>
                <a:cs typeface="+mn-cs"/>
              </a:rPr>
              <a:t> they prefer.</a:t>
            </a:r>
          </a:p>
          <a:p>
            <a:r>
              <a:rPr lang="en-US" sz="1200" kern="1200" dirty="0">
                <a:solidFill>
                  <a:schemeClr val="tx1"/>
                </a:solidFill>
                <a:effectLst/>
                <a:latin typeface="+mn-lt"/>
                <a:ea typeface="+mn-ea"/>
                <a:cs typeface="+mn-cs"/>
              </a:rPr>
              <a:t>E.g., do not have to sacrifice their patching or update policies to get automated HADR. </a:t>
            </a:r>
          </a:p>
          <a:p>
            <a:r>
              <a:rPr lang="en-US" sz="1200" kern="1200" dirty="0">
                <a:solidFill>
                  <a:schemeClr val="tx1"/>
                </a:solidFill>
                <a:effectLst/>
                <a:latin typeface="+mn-lt"/>
                <a:ea typeface="+mn-ea"/>
                <a:cs typeface="+mn-cs"/>
              </a:rPr>
              <a:t>Can choose form available administration services and configure only the ones they prefer.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Flexible platform where you can add-on the services they want and keep manual maintenance on others.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9/24/2019 11:55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575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01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779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393590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257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1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620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37.jp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37.jp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37.jp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3.xml"/><Relationship Id="rId4" Type="http://schemas.openxmlformats.org/officeDocument/2006/relationships/image" Target="../media/image24.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13.xml"/><Relationship Id="rId4" Type="http://schemas.openxmlformats.org/officeDocument/2006/relationships/image" Target="../media/image2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6.xml"/><Relationship Id="rId4" Type="http://schemas.openxmlformats.org/officeDocument/2006/relationships/image" Target="../media/image29.jp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F6C74C-D2EA-44BA-AE4C-B408FFE6C35F}"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94806331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516609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F6C74C-D2EA-44BA-AE4C-B408FFE6C35F}"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1631130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F6C74C-D2EA-44BA-AE4C-B408FFE6C35F}" type="datetimeFigureOut">
              <a:rPr lang="en-US" smtClean="0"/>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7061348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F6C74C-D2EA-44BA-AE4C-B408FFE6C35F}" type="datetimeFigureOut">
              <a:rPr lang="en-US" smtClean="0"/>
              <a:t>9/24/2019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6292509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F6C74C-D2EA-44BA-AE4C-B408FFE6C35F}" type="datetimeFigureOut">
              <a:rPr lang="en-US" smtClean="0"/>
              <a:t>9/24/2019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886814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6C74C-D2EA-44BA-AE4C-B408FFE6C35F}" type="datetimeFigureOut">
              <a:rPr lang="en-US" smtClean="0"/>
              <a:t>9/24/2019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5299233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5562389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99595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2288019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8839832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625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42420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55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1AA2-80B0-4A9D-B328-58DE57EFB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9FEF49-162D-412A-87B3-A9F0EA108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1D64A-F3C2-4020-A239-A20FED24B694}"/>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5" name="Footer Placeholder 4">
            <a:extLst>
              <a:ext uri="{FF2B5EF4-FFF2-40B4-BE49-F238E27FC236}">
                <a16:creationId xmlns:a16="http://schemas.microsoft.com/office/drawing/2014/main" id="{A7E0AB00-C504-4420-A89B-78417BC6F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6817D-1537-48A1-9198-C8B42282057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982702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2296-4010-4FD2-AFC3-6B6205D0E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2C6E4-2A5D-4104-935A-B144F56C73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F441-AF1F-4EA6-A348-9FC958F5000C}"/>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5" name="Footer Placeholder 4">
            <a:extLst>
              <a:ext uri="{FF2B5EF4-FFF2-40B4-BE49-F238E27FC236}">
                <a16:creationId xmlns:a16="http://schemas.microsoft.com/office/drawing/2014/main" id="{74D1248D-DEF7-44D5-AE89-5BE84C09E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F732-C742-428A-BE00-5C91A8D1720B}"/>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6730599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A810-FA29-4175-8F5A-1C8318BA0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5E31A7-4EE9-412A-B092-FBD0ACC01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6263B4-D281-4DA2-9A80-F092D4D2F71C}"/>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5" name="Footer Placeholder 4">
            <a:extLst>
              <a:ext uri="{FF2B5EF4-FFF2-40B4-BE49-F238E27FC236}">
                <a16:creationId xmlns:a16="http://schemas.microsoft.com/office/drawing/2014/main" id="{9E6840FE-62C8-471E-B45B-2A570BFC6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4CD418-6DB7-4D3E-AFB0-A2F3E9B478BC}"/>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2655566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08DC-8811-4015-BFC3-D88A4E702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88353-DDC8-45C2-AB4B-39F8EF31DB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71176-6D86-4C89-ABF6-F2759C3143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AFA3F3-B09A-4E13-87BC-28BE5E659538}"/>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6" name="Footer Placeholder 5">
            <a:extLst>
              <a:ext uri="{FF2B5EF4-FFF2-40B4-BE49-F238E27FC236}">
                <a16:creationId xmlns:a16="http://schemas.microsoft.com/office/drawing/2014/main" id="{9334584A-EA29-4E74-BA02-A6BA44C4C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703B8-AF01-4370-84DD-A5715391483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5724239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3939-467E-42D5-A3E3-2DBE3181B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A127C-8775-4F49-A106-B63A65378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4A118D-BF65-4A5C-B08F-2BC5297F7A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544C13-679D-471E-AD7F-DA75D37993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661213-A0C6-49CF-AC38-1985B1E302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EB2515-835B-4600-AC99-5C7D741329BB}"/>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8" name="Footer Placeholder 7">
            <a:extLst>
              <a:ext uri="{FF2B5EF4-FFF2-40B4-BE49-F238E27FC236}">
                <a16:creationId xmlns:a16="http://schemas.microsoft.com/office/drawing/2014/main" id="{55906681-BB1F-4792-BC55-E753B5363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18E961-655A-4C40-B387-E4C8C546BE7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1082404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685E-2D7F-4B06-BBE0-51554D9AB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F9DC3A-07E9-4BBE-AE22-46A61144C99D}"/>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4" name="Footer Placeholder 3">
            <a:extLst>
              <a:ext uri="{FF2B5EF4-FFF2-40B4-BE49-F238E27FC236}">
                <a16:creationId xmlns:a16="http://schemas.microsoft.com/office/drawing/2014/main" id="{AFA6CDD2-116E-4E8E-869B-48BBD61AA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1E4BE-DF10-498F-8D8C-F26B14C914FF}"/>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19031135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4A3C44-9664-4005-BA29-A90F9B1D3327}"/>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3" name="Footer Placeholder 2">
            <a:extLst>
              <a:ext uri="{FF2B5EF4-FFF2-40B4-BE49-F238E27FC236}">
                <a16:creationId xmlns:a16="http://schemas.microsoft.com/office/drawing/2014/main" id="{13CA152A-ABC9-4AB6-A7EF-92C285088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E9B28E-9066-43A6-AE37-C07E8F0BAEA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3705028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43C7-B499-4F0A-A2D0-1A0867B56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F3E9C6-A8C7-410A-8913-21313A8AB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F4CB9C-E8BC-472F-8EE2-35AF07B8B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2336C9-A2E5-410F-8D28-17C6328C91F6}"/>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6" name="Footer Placeholder 5">
            <a:extLst>
              <a:ext uri="{FF2B5EF4-FFF2-40B4-BE49-F238E27FC236}">
                <a16:creationId xmlns:a16="http://schemas.microsoft.com/office/drawing/2014/main" id="{2A83BF97-45BD-47F9-ACEE-34C8364C9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E9570-1A97-4EE7-885E-F84553D997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86933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F976-4402-46CA-BAAB-476697520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55ABC0-D477-44EC-97E7-BB4B68F09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4F1B7D-32B8-4B82-BFBF-6523E5E47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C73C20-CBDA-49D6-8FD9-57CFD3545C08}"/>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6" name="Footer Placeholder 5">
            <a:extLst>
              <a:ext uri="{FF2B5EF4-FFF2-40B4-BE49-F238E27FC236}">
                <a16:creationId xmlns:a16="http://schemas.microsoft.com/office/drawing/2014/main" id="{FF164266-4D44-4225-A0DF-15364D675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F5B5C-A3BA-402A-98AF-6D9B7727289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2114426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DE1-7749-4852-8030-3AD3550BFA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6421A-1F13-4A36-8059-4853A30466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4F5AC-3794-4EF8-9156-323A4FB2DEFC}"/>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5" name="Footer Placeholder 4">
            <a:extLst>
              <a:ext uri="{FF2B5EF4-FFF2-40B4-BE49-F238E27FC236}">
                <a16:creationId xmlns:a16="http://schemas.microsoft.com/office/drawing/2014/main" id="{BB9A62D0-E120-4505-8F19-90A485FD1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F291-7EBD-4F52-A9EC-A5853923725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06769030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E94CD-58E0-4B8C-8441-817BA8293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6A1FD6-7F1F-4ADA-B44B-F30BE3E621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0A40-989B-4B9B-817C-47C299B7B650}"/>
              </a:ext>
            </a:extLst>
          </p:cNvPr>
          <p:cNvSpPr>
            <a:spLocks noGrp="1"/>
          </p:cNvSpPr>
          <p:nvPr>
            <p:ph type="dt" sz="half" idx="10"/>
          </p:nvPr>
        </p:nvSpPr>
        <p:spPr/>
        <p:txBody>
          <a:bodyPr/>
          <a:lstStyle/>
          <a:p>
            <a:fld id="{1A1ED84D-E2A5-4345-BBF1-5EFBBB176F5D}" type="datetimeFigureOut">
              <a:rPr lang="en-US" smtClean="0"/>
              <a:t>9/24/2019</a:t>
            </a:fld>
            <a:endParaRPr lang="en-US"/>
          </a:p>
        </p:txBody>
      </p:sp>
      <p:sp>
        <p:nvSpPr>
          <p:cNvPr id="5" name="Footer Placeholder 4">
            <a:extLst>
              <a:ext uri="{FF2B5EF4-FFF2-40B4-BE49-F238E27FC236}">
                <a16:creationId xmlns:a16="http://schemas.microsoft.com/office/drawing/2014/main" id="{4FD50646-8B0D-4163-A3E6-71F5C010F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52C26-9423-4090-97B8-210CA22ED9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2127311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078785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09729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474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156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786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613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500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5400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8660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27669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40355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4634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571653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65863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34442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2878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607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16601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80926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47123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8807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902564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5454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949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16770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80989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9503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20528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3571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357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35604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107121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1754439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66903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34591855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404849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7542942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0066803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4834024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1531744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9082025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92965351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275944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546877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9901156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94782341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77476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533406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177384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7899220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94332953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95193686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193106926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83504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82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327360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3078381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299491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3804991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7589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92833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6127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71664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78335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69594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52674469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31400984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31626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8013331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43418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9841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365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70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250542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66349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21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3247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09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261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51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32080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2699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573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16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8125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477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2479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16167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7072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8421453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228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17974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9/24/2019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image" Target="../media/image32.emf"/><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theme" Target="../theme/theme10.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heme" Target="../theme/theme11.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91.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image" Target="../media/image16.png"/><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theme" Target="../theme/theme13.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image" Target="../media/image1.emf"/><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theme" Target="../theme/theme1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emf"/><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1.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image" Target="../media/image9.png"/><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theme" Target="../theme/theme5.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image" Target="../media/image16.png"/><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image" Target="../media/image32.emf"/><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theme" Target="../theme/theme7.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theme" Target="../theme/theme8.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9.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0680032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9/24/2019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220592368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776752"/>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418125115"/>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5261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904"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2" r:id="rId19"/>
    <p:sldLayoutId id="2147483753" r:id="rId20"/>
    <p:sldLayoutId id="2147483754" r:id="rId21"/>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6C74C-D2EA-44BA-AE4C-B408FFE6C35F}" type="datetimeFigureOut">
              <a:rPr lang="en-US" smtClean="0"/>
              <a:t>9/24/2019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4ACDB-04D8-4580-A866-281667270B72}" type="slidenum">
              <a:rPr lang="en-US" smtClean="0"/>
              <a:t>‹#›</a:t>
            </a:fld>
            <a:endParaRPr lang="en-US"/>
          </a:p>
        </p:txBody>
      </p:sp>
    </p:spTree>
    <p:extLst>
      <p:ext uri="{BB962C8B-B14F-4D97-AF65-F5344CB8AC3E}">
        <p14:creationId xmlns:p14="http://schemas.microsoft.com/office/powerpoint/2010/main" val="225893698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53946-6142-44E8-B3A3-A7B036ADE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25029A-7479-4FD2-A1DF-83C0A9419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B7ED5-3A18-4AAD-B063-D5A8C5100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ED84D-E2A5-4345-BBF1-5EFBBB176F5D}" type="datetimeFigureOut">
              <a:rPr lang="en-US" smtClean="0"/>
              <a:t>9/24/2019</a:t>
            </a:fld>
            <a:endParaRPr lang="en-US"/>
          </a:p>
        </p:txBody>
      </p:sp>
      <p:sp>
        <p:nvSpPr>
          <p:cNvPr id="5" name="Footer Placeholder 4">
            <a:extLst>
              <a:ext uri="{FF2B5EF4-FFF2-40B4-BE49-F238E27FC236}">
                <a16:creationId xmlns:a16="http://schemas.microsoft.com/office/drawing/2014/main" id="{A266F3A8-140B-4167-A7B4-0DE6713C7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DE5A7-AFC2-4129-91CF-BC458987A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1493A-BF54-4AFA-881A-1E49BE1AB1F5}" type="slidenum">
              <a:rPr lang="en-US" smtClean="0"/>
              <a:t>‹#›</a:t>
            </a:fld>
            <a:endParaRPr lang="en-US"/>
          </a:p>
        </p:txBody>
      </p:sp>
    </p:spTree>
    <p:extLst>
      <p:ext uri="{BB962C8B-B14F-4D97-AF65-F5344CB8AC3E}">
        <p14:creationId xmlns:p14="http://schemas.microsoft.com/office/powerpoint/2010/main" val="293585385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71.xml"/><Relationship Id="rId4" Type="http://schemas.openxmlformats.org/officeDocument/2006/relationships/image" Target="../media/image58.jpe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0.xml"/><Relationship Id="rId1" Type="http://schemas.openxmlformats.org/officeDocument/2006/relationships/slideLayout" Target="../slideLayouts/slideLayout220.xml"/><Relationship Id="rId4" Type="http://schemas.openxmlformats.org/officeDocument/2006/relationships/hyperlink" Target="https://docs.microsoft.com/en-us/azure/service-fabric/service-fabric-overview"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1.xml"/><Relationship Id="rId1" Type="http://schemas.openxmlformats.org/officeDocument/2006/relationships/slideLayout" Target="../slideLayouts/slideLayout220.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20.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hyperlink" Target="https://aka.ms/OptimizeMigrations"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hyperlink" Target="https://aka.ms/ScaleMigrations"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88.xml"/><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aka.ms/annalytics" TargetMode="External"/><Relationship Id="rId7" Type="http://schemas.openxmlformats.org/officeDocument/2006/relationships/diagramColors" Target="../diagrams/colors5.xml"/><Relationship Id="rId2" Type="http://schemas.openxmlformats.org/officeDocument/2006/relationships/notesSlide" Target="../notesSlides/notesSlide33.xml"/><Relationship Id="rId1" Type="http://schemas.openxmlformats.org/officeDocument/2006/relationships/slideLayout" Target="../slideLayouts/slideLayout2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9.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4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48.xml"/><Relationship Id="rId6" Type="http://schemas.openxmlformats.org/officeDocument/2006/relationships/image" Target="../media/image76.png"/><Relationship Id="rId5" Type="http://schemas.openxmlformats.org/officeDocument/2006/relationships/image" Target="../media/image73.png"/><Relationship Id="rId4" Type="http://schemas.openxmlformats.org/officeDocument/2006/relationships/image" Target="../media/image75.svg"/><Relationship Id="rId9" Type="http://schemas.openxmlformats.org/officeDocument/2006/relationships/image" Target="../media/image78.png"/></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7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4.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6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7.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48.svg"/></Relationships>
</file>

<file path=ppt/slides/_rels/slide60.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49.xml"/><Relationship Id="rId1" Type="http://schemas.openxmlformats.org/officeDocument/2006/relationships/slideLayout" Target="../slideLayouts/slideLayout62.xml"/><Relationship Id="rId4" Type="http://schemas.openxmlformats.org/officeDocument/2006/relationships/image" Target="../media/image87.png"/></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7.xml"/></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6.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6.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12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emf"/><Relationship Id="rId9" Type="http://schemas.openxmlformats.org/officeDocument/2006/relationships/image" Target="../media/image94.png"/></Relationships>
</file>

<file path=ppt/slides/_rels/slide6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91.png"/><Relationship Id="rId7" Type="http://schemas.openxmlformats.org/officeDocument/2006/relationships/image" Target="../media/image92.png"/><Relationship Id="rId2" Type="http://schemas.openxmlformats.org/officeDocument/2006/relationships/image" Target="../media/image90.png"/><Relationship Id="rId1" Type="http://schemas.openxmlformats.org/officeDocument/2006/relationships/slideLayout" Target="../slideLayouts/slideLayout126.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emf"/><Relationship Id="rId9"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1.png"/><Relationship Id="rId1" Type="http://schemas.openxmlformats.org/officeDocument/2006/relationships/slideLayout" Target="../slideLayouts/slideLayout12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5.emf"/><Relationship Id="rId18" Type="http://schemas.openxmlformats.org/officeDocument/2006/relationships/oleObject" Target="../embeddings/oleObject8.bin"/><Relationship Id="rId3" Type="http://schemas.openxmlformats.org/officeDocument/2006/relationships/notesSlide" Target="../notesSlides/notesSlide51.xml"/><Relationship Id="rId21" Type="http://schemas.openxmlformats.org/officeDocument/2006/relationships/image" Target="../media/image108.emf"/><Relationship Id="rId7" Type="http://schemas.openxmlformats.org/officeDocument/2006/relationships/image" Target="../media/image102.emf"/><Relationship Id="rId12" Type="http://schemas.openxmlformats.org/officeDocument/2006/relationships/oleObject" Target="../embeddings/oleObject5.bin"/><Relationship Id="rId17" Type="http://schemas.openxmlformats.org/officeDocument/2006/relationships/image" Target="../media/image107.emf"/><Relationship Id="rId2" Type="http://schemas.openxmlformats.org/officeDocument/2006/relationships/slideLayout" Target="../slideLayouts/slideLayout140.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4.emf"/><Relationship Id="rId5" Type="http://schemas.openxmlformats.org/officeDocument/2006/relationships/image" Target="../media/image101.emf"/><Relationship Id="rId15" Type="http://schemas.openxmlformats.org/officeDocument/2006/relationships/image" Target="../media/image106.emf"/><Relationship Id="rId23" Type="http://schemas.openxmlformats.org/officeDocument/2006/relationships/oleObject" Target="../embeddings/oleObject12.bin"/><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103.emf"/><Relationship Id="rId14" Type="http://schemas.openxmlformats.org/officeDocument/2006/relationships/oleObject" Target="../embeddings/oleObject6.bin"/><Relationship Id="rId22"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91.xml"/><Relationship Id="rId6" Type="http://schemas.openxmlformats.org/officeDocument/2006/relationships/image" Target="../media/image51.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54.jpg"/><Relationship Id="rId7" Type="http://schemas.openxmlformats.org/officeDocument/2006/relationships/image" Target="../media/image50.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8.xml"/><Relationship Id="rId16" Type="http://schemas.openxmlformats.org/officeDocument/2006/relationships/image" Target="../media/image56.png"/><Relationship Id="rId1" Type="http://schemas.openxmlformats.org/officeDocument/2006/relationships/slideLayout" Target="../slideLayouts/slideLayout210.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55.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
        <p:nvSpPr>
          <p:cNvPr id="2" name="TextBox 1">
            <a:extLst>
              <a:ext uri="{FF2B5EF4-FFF2-40B4-BE49-F238E27FC236}">
                <a16:creationId xmlns:a16="http://schemas.microsoft.com/office/drawing/2014/main" id="{CDA252E5-31A0-408B-899B-C52D1782F585}"/>
              </a:ext>
            </a:extLst>
          </p:cNvPr>
          <p:cNvSpPr txBox="1"/>
          <p:nvPr/>
        </p:nvSpPr>
        <p:spPr>
          <a:xfrm>
            <a:off x="773083" y="5119233"/>
            <a:ext cx="702425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Anna Hoffman (Thomas)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SQL Engineering, Microsoft</a:t>
            </a:r>
          </a:p>
        </p:txBody>
      </p:sp>
    </p:spTree>
    <p:extLst>
      <p:ext uri="{BB962C8B-B14F-4D97-AF65-F5344CB8AC3E}">
        <p14:creationId xmlns:p14="http://schemas.microsoft.com/office/powerpoint/2010/main" val="155353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a:t>
            </a:r>
            <a:r>
              <a:rPr lang="en-US" sz="1600" dirty="0">
                <a:highlight>
                  <a:srgbClr val="00FFFF"/>
                </a:highlight>
              </a:rPr>
              <a:t>focus on what they do best</a:t>
            </a:r>
            <a:r>
              <a:rPr lang="en-US" sz="1600" dirty="0"/>
              <a: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7071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0"/>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3046938240"/>
              </p:ext>
            </p:extLst>
          </p:nvPr>
        </p:nvGraphicFramePr>
        <p:xfrm>
          <a:off x="3847070" y="1585731"/>
          <a:ext cx="8202181" cy="4789641"/>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bg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p>
                      <a:pPr marL="0" marR="0" lvl="0" indent="0" algn="l" defTabSz="914367" rtl="0" eaLnBrk="1" fontAlgn="ctr" latinLnBrk="0" hangingPunct="1">
                        <a:lnSpc>
                          <a:spcPct val="100000"/>
                        </a:lnSpc>
                        <a:spcBef>
                          <a:spcPts val="0"/>
                        </a:spcBef>
                        <a:spcAft>
                          <a:spcPts val="0"/>
                        </a:spcAft>
                        <a:buClrTx/>
                        <a:buSzTx/>
                        <a:buFontTx/>
                        <a:buNone/>
                        <a:tabLst/>
                        <a:defRPr/>
                      </a:pPr>
                      <a:r>
                        <a:rPr lang="en-US" sz="1000" b="0" i="0" u="none" strike="noStrike" dirty="0">
                          <a:solidFill>
                            <a:schemeClr val="tx1">
                              <a:lumMod val="95000"/>
                              <a:lumOff val="5000"/>
                            </a:schemeClr>
                          </a:solidFill>
                          <a:effectLst/>
                          <a:latin typeface="Segoe UI" panose="020B0502040204020203" pitchFamily="34" charset="0"/>
                        </a:rPr>
                        <a:t>Serverless: 0.5 to 16 vCore (preview)</a:t>
                      </a:r>
                    </a:p>
                    <a:p>
                      <a:pPr algn="l" rtl="0" fontAlgn="ctr"/>
                      <a:endParaRPr lang="en-US" sz="1000" b="0" i="0" u="none" strike="noStrike" dirty="0">
                        <a:solidFill>
                          <a:schemeClr val="tx1">
                            <a:lumMod val="95000"/>
                            <a:lumOff val="5000"/>
                          </a:schemeClr>
                        </a:solidFill>
                        <a:effectLst/>
                        <a:latin typeface="Segoe UI" panose="020B0502040204020203" pitchFamily="34" charset="0"/>
                      </a:endParaRP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a:solidFill>
                            <a:schemeClr val="tx1">
                              <a:lumMod val="95000"/>
                              <a:lumOff val="5000"/>
                            </a:schemeClr>
                          </a:solidFill>
                          <a:effectLst/>
                          <a:latin typeface="Segoe UI" panose="020B0502040204020203" pitchFamily="34" charset="0"/>
                        </a:rPr>
                        <a:t>Gen4: 1 to 24 vCore</a:t>
                      </a:r>
                      <a:br>
                        <a:rPr lang="en-US" sz="1000" b="0" i="0" u="none" strike="noStrike">
                          <a:solidFill>
                            <a:schemeClr val="tx1">
                              <a:lumMod val="95000"/>
                              <a:lumOff val="5000"/>
                            </a:schemeClr>
                          </a:solidFill>
                          <a:effectLst/>
                          <a:latin typeface="Segoe UI" panose="020B0502040204020203" pitchFamily="34" charset="0"/>
                        </a:rPr>
                      </a:br>
                      <a:r>
                        <a:rPr lang="en-US" sz="1000" b="0" i="0" u="none" strike="noStrike">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it-IT" sz="1050" b="0" i="0" u="none" strike="noStrike" dirty="0">
                          <a:solidFill>
                            <a:schemeClr val="tx1">
                              <a:lumMod val="95000"/>
                              <a:lumOff val="5000"/>
                            </a:schemeClr>
                          </a:solidFill>
                          <a:effectLst/>
                          <a:latin typeface="Segoe UI" panose="020B0502040204020203" pitchFamily="34" charset="0"/>
                        </a:rPr>
                        <a:t>3 read replicas,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367" rtl="0" eaLnBrk="1" fontAlgn="ctr" latinLnBrk="0" hangingPunct="1">
                        <a:lnSpc>
                          <a:spcPct val="100000"/>
                        </a:lnSpc>
                        <a:spcBef>
                          <a:spcPts val="0"/>
                        </a:spcBef>
                        <a:spcAft>
                          <a:spcPts val="0"/>
                        </a:spcAft>
                        <a:buClrTx/>
                        <a:buSzTx/>
                        <a:buFontTx/>
                        <a:buNone/>
                        <a:tabLst/>
                        <a:defRPr/>
                      </a:pPr>
                      <a:r>
                        <a:rPr lang="it-IT" sz="1050" b="0" i="0" u="none" strike="noStrike" dirty="0">
                          <a:solidFill>
                            <a:schemeClr val="tx1">
                              <a:lumMod val="95000"/>
                              <a:lumOff val="5000"/>
                            </a:schemeClr>
                          </a:solidFill>
                          <a:effectLst/>
                          <a:latin typeface="Segoe UI" panose="020B0502040204020203" pitchFamily="34" charset="0"/>
                        </a:rPr>
                        <a:t>3 replicas, 1 read-scale replica, zone-redundant HA</a:t>
                      </a:r>
                    </a:p>
                    <a:p>
                      <a:pPr algn="ctr" rtl="0" fontAlgn="ctr"/>
                      <a:endParaRPr lang="it-IT" sz="1050" b="0" i="0" u="none" strike="noStrike" dirty="0">
                        <a:solidFill>
                          <a:schemeClr val="tx1">
                            <a:lumMod val="95000"/>
                            <a:lumOff val="5000"/>
                          </a:schemeClr>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354462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28118896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45631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lumMod val="75000"/>
                    </a:srgbClr>
                  </a:solidFill>
                  <a:effectLst/>
                  <a:uLnTx/>
                  <a:uFillTx/>
                  <a:latin typeface="Segoe UI"/>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NEW</a:t>
              </a:r>
            </a:p>
          </p:txBody>
        </p:sp>
      </p:grpSp>
    </p:spTree>
    <p:extLst>
      <p:ext uri="{BB962C8B-B14F-4D97-AF65-F5344CB8AC3E}">
        <p14:creationId xmlns:p14="http://schemas.microsoft.com/office/powerpoint/2010/main" val="1634359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a:rPr>
              <a:t>Azure Migration Program (AMP)</a:t>
            </a:r>
            <a:endParaRPr kumimoji="0" lang="en-IN" sz="3600" b="0" i="0" u="none" strike="noStrike" kern="1200" cap="none" spc="0" normalizeH="0" baseline="0" noProof="0" dirty="0">
              <a:ln>
                <a:noFill/>
              </a:ln>
              <a:solidFill>
                <a:srgbClr val="000000"/>
              </a:solidFill>
              <a:effectLst/>
              <a:uLnTx/>
              <a:uFillTx/>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Learn more  |  </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Infrastructure and</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Migration planning</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Azure </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srgbClr val="0078D4"/>
                    </a:solidFill>
                    <a:effectLst/>
                    <a:uLnTx/>
                    <a:uFillTx/>
                    <a:latin typeface="Segoe UI Semibold"/>
                    <a:ea typeface="+mn-ea"/>
                    <a:cs typeface="+mn-cs"/>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Specialized</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Digital</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Migration</a:t>
                </a:r>
              </a:p>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Scenario</a:t>
            </a:r>
          </a:p>
        </p:txBody>
      </p:sp>
    </p:spTree>
    <p:extLst>
      <p:ext uri="{BB962C8B-B14F-4D97-AF65-F5344CB8AC3E}">
        <p14:creationId xmlns:p14="http://schemas.microsoft.com/office/powerpoint/2010/main" val="39705255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1698927"/>
          </a:xfrm>
        </p:spPr>
        <p:txBody>
          <a:bodyPr/>
          <a:lstStyle/>
          <a:p>
            <a:r>
              <a:rPr lang="en-US" sz="2400" dirty="0">
                <a:solidFill>
                  <a:schemeClr val="tx2"/>
                </a:solidFill>
              </a:rPr>
              <a:t>Azure SQL</a:t>
            </a:r>
          </a:p>
          <a:p>
            <a:r>
              <a:rPr lang="en-US" sz="2400" dirty="0">
                <a:solidFill>
                  <a:schemeClr val="tx2"/>
                </a:solidFill>
              </a:rPr>
              <a:t>Migrating to Azure SQL</a:t>
            </a:r>
          </a:p>
          <a:p>
            <a:r>
              <a:rPr lang="en-US" sz="2400" dirty="0">
                <a:solidFill>
                  <a:schemeClr val="tx2"/>
                </a:solidFill>
              </a:rPr>
              <a:t>Scenario – Tailspin Toys Gaming</a:t>
            </a:r>
          </a:p>
          <a:p>
            <a:r>
              <a:rPr lang="en-US" sz="2400" dirty="0">
                <a:solidFill>
                  <a:schemeClr val="tx2"/>
                </a:solidFill>
              </a:rPr>
              <a:t>Demos/Labs</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521561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Tailspin Toys Gaming (online gameplay)</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284250"/>
          </a:xfrm>
        </p:spPr>
        <p:txBody>
          <a:bodyPr/>
          <a:lstStyle/>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Pre-migration</a:t>
            </a:r>
          </a:p>
        </p:txBody>
      </p:sp>
    </p:spTree>
    <p:extLst>
      <p:ext uri="{BB962C8B-B14F-4D97-AF65-F5344CB8AC3E}">
        <p14:creationId xmlns:p14="http://schemas.microsoft.com/office/powerpoint/2010/main" val="4184272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4913057-642E-450C-A5DF-DD1198100A61}"/>
              </a:ext>
            </a:extLst>
          </p:cNvPr>
          <p:cNvPicPr>
            <a:picLocks noChangeAspect="1"/>
          </p:cNvPicPr>
          <p:nvPr/>
        </p:nvPicPr>
        <p:blipFill>
          <a:blip r:embed="rId4"/>
          <a:stretch>
            <a:fillRect/>
          </a:stretch>
        </p:blipFill>
        <p:spPr>
          <a:xfrm>
            <a:off x="1023488" y="1389808"/>
            <a:ext cx="9903592" cy="4786447"/>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2086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br>
              <a:rPr lang="en-US" dirty="0"/>
            </a:br>
            <a:br>
              <a:rPr lang="en-US" dirty="0"/>
            </a:br>
            <a:r>
              <a:rPr lang="en-US" dirty="0"/>
              <a:t>(Module 4.4)</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4042783153"/>
              </p:ext>
            </p:extLst>
          </p:nvPr>
        </p:nvGraphicFramePr>
        <p:xfrm>
          <a:off x="3847070" y="1585731"/>
          <a:ext cx="8202181" cy="4787708"/>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p>
                      <a:pPr algn="l" rtl="0" fontAlgn="ctr"/>
                      <a:r>
                        <a:rPr lang="en-US" sz="1000" b="0" i="0" u="none" strike="noStrike" dirty="0">
                          <a:solidFill>
                            <a:schemeClr val="tx1">
                              <a:lumMod val="95000"/>
                              <a:lumOff val="5000"/>
                            </a:schemeClr>
                          </a:solidFill>
                          <a:effectLst/>
                          <a:latin typeface="Segoe UI" panose="020B0502040204020203" pitchFamily="34" charset="0"/>
                        </a:rPr>
                        <a:t>Serverless: 0.5 to 16 vCore (preview)</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it-IT" sz="1050" b="0" i="0" u="none" strike="noStrike" dirty="0">
                          <a:solidFill>
                            <a:schemeClr val="tx1">
                              <a:lumMod val="95000"/>
                              <a:lumOff val="5000"/>
                            </a:schemeClr>
                          </a:solidFill>
                          <a:effectLst/>
                          <a:latin typeface="Segoe UI" panose="020B0502040204020203" pitchFamily="34" charset="0"/>
                        </a:rPr>
                        <a:t>3 read replicas,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367" rtl="0" eaLnBrk="1" fontAlgn="ctr" latinLnBrk="0" hangingPunct="1">
                        <a:lnSpc>
                          <a:spcPct val="100000"/>
                        </a:lnSpc>
                        <a:spcBef>
                          <a:spcPts val="0"/>
                        </a:spcBef>
                        <a:spcAft>
                          <a:spcPts val="0"/>
                        </a:spcAft>
                        <a:buClrTx/>
                        <a:buSzTx/>
                        <a:buFontTx/>
                        <a:buNone/>
                        <a:tabLst/>
                        <a:defRPr/>
                      </a:pP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p>
                      <a:pPr algn="ctr" rtl="0" fontAlgn="ctr"/>
                      <a:endParaRPr lang="it-IT" sz="1050" b="0" i="0" u="none" strike="noStrike" dirty="0">
                        <a:solidFill>
                          <a:schemeClr val="tx1">
                            <a:lumMod val="95000"/>
                            <a:lumOff val="5000"/>
                          </a:schemeClr>
                        </a:solidFill>
                        <a:effectLst/>
                        <a:highlight>
                          <a:srgbClr val="00FF00"/>
                        </a:highligh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9045516" cy="3558191"/>
          </a:xfrm>
        </p:spPr>
        <p:txBody>
          <a:bodyPr/>
          <a:lstStyle/>
          <a:p>
            <a:r>
              <a:rPr lang="en-US" dirty="0"/>
              <a:t>Module 5:</a:t>
            </a:r>
            <a:br>
              <a:rPr lang="en-US" dirty="0"/>
            </a:br>
            <a:br>
              <a:rPr lang="en-US" dirty="0"/>
            </a:br>
            <a:r>
              <a:rPr lang="en-US" dirty="0"/>
              <a:t>Migrating to Azure SQL</a:t>
            </a:r>
            <a:br>
              <a:rPr lang="en-US" dirty="0"/>
            </a:br>
            <a:br>
              <a:rPr lang="en-US" dirty="0"/>
            </a:br>
            <a:endParaRPr lang="en-US" dirty="0"/>
          </a:p>
        </p:txBody>
      </p:sp>
    </p:spTree>
    <p:extLst>
      <p:ext uri="{BB962C8B-B14F-4D97-AF65-F5344CB8AC3E}">
        <p14:creationId xmlns:p14="http://schemas.microsoft.com/office/powerpoint/2010/main" val="7559656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Migration</a:t>
            </a:r>
          </a:p>
        </p:txBody>
      </p:sp>
    </p:spTree>
    <p:extLst>
      <p:ext uri="{BB962C8B-B14F-4D97-AF65-F5344CB8AC3E}">
        <p14:creationId xmlns:p14="http://schemas.microsoft.com/office/powerpoint/2010/main" val="21084339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F19F9E3E-BBAF-4938-BAD3-2EACD9F6FFCF}"/>
              </a:ext>
            </a:extLst>
          </p:cNvPr>
          <p:cNvPicPr>
            <a:picLocks noChangeAspect="1"/>
          </p:cNvPicPr>
          <p:nvPr/>
        </p:nvPicPr>
        <p:blipFill>
          <a:blip r:embed="rId4"/>
          <a:stretch>
            <a:fillRect/>
          </a:stretch>
        </p:blipFill>
        <p:spPr>
          <a:xfrm>
            <a:off x="972456" y="1564227"/>
            <a:ext cx="10247087" cy="4109793"/>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7206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a:t>
            </a:r>
          </a:p>
        </p:txBody>
      </p:sp>
    </p:spTree>
    <p:extLst>
      <p:ext uri="{BB962C8B-B14F-4D97-AF65-F5344CB8AC3E}">
        <p14:creationId xmlns:p14="http://schemas.microsoft.com/office/powerpoint/2010/main" val="1590927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Migrate to Azure SQL Database Managed Instance</a:t>
            </a:r>
            <a:br>
              <a:rPr lang="en-US" dirty="0"/>
            </a:br>
            <a:br>
              <a:rPr lang="en-US" dirty="0"/>
            </a:br>
            <a:r>
              <a:rPr lang="en-US" dirty="0"/>
              <a:t>(Module 5.1)</a:t>
            </a:r>
          </a:p>
        </p:txBody>
      </p:sp>
    </p:spTree>
    <p:extLst>
      <p:ext uri="{BB962C8B-B14F-4D97-AF65-F5344CB8AC3E}">
        <p14:creationId xmlns:p14="http://schemas.microsoft.com/office/powerpoint/2010/main" val="12266013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
        <p:nvSpPr>
          <p:cNvPr id="3" name="Rectangle 2">
            <a:extLst>
              <a:ext uri="{FF2B5EF4-FFF2-40B4-BE49-F238E27FC236}">
                <a16:creationId xmlns:a16="http://schemas.microsoft.com/office/drawing/2014/main" id="{E9C69931-7C9B-4A43-A86D-8FE365434696}"/>
              </a:ext>
            </a:extLst>
          </p:cNvPr>
          <p:cNvSpPr/>
          <p:nvPr/>
        </p:nvSpPr>
        <p:spPr bwMode="auto">
          <a:xfrm>
            <a:off x="7452704" y="3513221"/>
            <a:ext cx="2138183" cy="200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B93EF744-EA76-4613-9EC4-FE3880FCA64A}"/>
              </a:ext>
            </a:extLst>
          </p:cNvPr>
          <p:cNvSpPr/>
          <p:nvPr/>
        </p:nvSpPr>
        <p:spPr bwMode="auto">
          <a:xfrm>
            <a:off x="1856301" y="4448248"/>
            <a:ext cx="7734586" cy="16500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047986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6D787D-B33D-44B7-B826-1089AE08D581}"/>
              </a:ext>
            </a:extLst>
          </p:cNvPr>
          <p:cNvSpPr/>
          <p:nvPr/>
        </p:nvSpPr>
        <p:spPr bwMode="auto">
          <a:xfrm>
            <a:off x="9451853" y="3607300"/>
            <a:ext cx="1747696" cy="1300170"/>
          </a:xfrm>
          <a:prstGeom prst="rect">
            <a:avLst/>
          </a:prstGeom>
          <a:solidFill>
            <a:srgbClr val="28F8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28F841"/>
              </a:solid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Post-Migration</a:t>
            </a:r>
          </a:p>
        </p:txBody>
      </p:sp>
    </p:spTree>
    <p:extLst>
      <p:ext uri="{BB962C8B-B14F-4D97-AF65-F5344CB8AC3E}">
        <p14:creationId xmlns:p14="http://schemas.microsoft.com/office/powerpoint/2010/main" val="30187061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E3CB2FA4-BEFE-4D4A-A99B-43F1E0E99FB0}"/>
              </a:ext>
            </a:extLst>
          </p:cNvPr>
          <p:cNvPicPr>
            <a:picLocks noChangeAspect="1"/>
          </p:cNvPicPr>
          <p:nvPr/>
        </p:nvPicPr>
        <p:blipFill>
          <a:blip r:embed="rId4"/>
          <a:stretch>
            <a:fillRect/>
          </a:stretch>
        </p:blipFill>
        <p:spPr>
          <a:xfrm>
            <a:off x="3413920" y="1237809"/>
            <a:ext cx="5067929" cy="5465102"/>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2285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Post-migration</a:t>
            </a: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4312AF62-8E5A-4CFE-9FB9-91E0DC2178D5}"/>
              </a:ext>
            </a:extLst>
          </p:cNvPr>
          <p:cNvSpPr txBox="1"/>
          <p:nvPr/>
        </p:nvSpPr>
        <p:spPr>
          <a:xfrm>
            <a:off x="588263" y="1643743"/>
            <a:ext cx="11018520" cy="153888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Develop validation tests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Set up test environment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Run validation tests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Run performance tests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92284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Post-migration PoC </a:t>
            </a: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4312AF62-8E5A-4CFE-9FB9-91E0DC2178D5}"/>
              </a:ext>
            </a:extLst>
          </p:cNvPr>
          <p:cNvSpPr txBox="1"/>
          <p:nvPr/>
        </p:nvSpPr>
        <p:spPr>
          <a:xfrm>
            <a:off x="588263" y="1643743"/>
            <a:ext cx="11018520"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Explore and test Azure security, performance, and scale platform benefits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Validate and optimize a migration –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3"/>
              </a:rPr>
              <a:t>https://aka.ms/OptimizeMigrations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 a migration –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https://aka.ms/ScaleMigrations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Engage Azure Migrate Program or Partner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06303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a:xfrm>
            <a:off x="588263" y="457200"/>
            <a:ext cx="11018520" cy="553998"/>
          </a:xfrm>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sp>
        <p:nvSpPr>
          <p:cNvPr id="7" name="Circle: Hollow 6">
            <a:extLst>
              <a:ext uri="{FF2B5EF4-FFF2-40B4-BE49-F238E27FC236}">
                <a16:creationId xmlns:a16="http://schemas.microsoft.com/office/drawing/2014/main" id="{5D905162-626A-4AC9-BE1E-396475098A53}"/>
              </a:ext>
            </a:extLst>
          </p:cNvPr>
          <p:cNvSpPr/>
          <p:nvPr/>
        </p:nvSpPr>
        <p:spPr bwMode="auto">
          <a:xfrm>
            <a:off x="6740615" y="176343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extBox 7">
            <a:extLst>
              <a:ext uri="{FF2B5EF4-FFF2-40B4-BE49-F238E27FC236}">
                <a16:creationId xmlns:a16="http://schemas.microsoft.com/office/drawing/2014/main" id="{870761EC-772F-4051-89FE-F6439A39F176}"/>
              </a:ext>
            </a:extLst>
          </p:cNvPr>
          <p:cNvSpPr txBox="1"/>
          <p:nvPr/>
        </p:nvSpPr>
        <p:spPr>
          <a:xfrm>
            <a:off x="5019750" y="5982830"/>
            <a:ext cx="6587033" cy="3416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9" name="TextBox 8">
            <a:extLst>
              <a:ext uri="{FF2B5EF4-FFF2-40B4-BE49-F238E27FC236}">
                <a16:creationId xmlns:a16="http://schemas.microsoft.com/office/drawing/2014/main" id="{1C371766-B475-4C33-A865-39C657E356B9}"/>
              </a:ext>
            </a:extLst>
          </p:cNvPr>
          <p:cNvSpPr txBox="1"/>
          <p:nvPr/>
        </p:nvSpPr>
        <p:spPr>
          <a:xfrm>
            <a:off x="6283477" y="961893"/>
            <a:ext cx="1810278" cy="612461"/>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0" name="TextBox 9">
            <a:extLst>
              <a:ext uri="{FF2B5EF4-FFF2-40B4-BE49-F238E27FC236}">
                <a16:creationId xmlns:a16="http://schemas.microsoft.com/office/drawing/2014/main" id="{60CFD198-0540-49CB-96FD-215E6491E0D8}"/>
              </a:ext>
            </a:extLst>
          </p:cNvPr>
          <p:cNvSpPr txBox="1"/>
          <p:nvPr/>
        </p:nvSpPr>
        <p:spPr>
          <a:xfrm>
            <a:off x="9190387" y="1036710"/>
            <a:ext cx="2029119" cy="612461"/>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1" name="Straight Arrow Connector 10">
            <a:extLst>
              <a:ext uri="{FF2B5EF4-FFF2-40B4-BE49-F238E27FC236}">
                <a16:creationId xmlns:a16="http://schemas.microsoft.com/office/drawing/2014/main" id="{4A24BD72-AA28-4731-AA2D-65D477E92FFC}"/>
              </a:ext>
            </a:extLst>
          </p:cNvPr>
          <p:cNvCxnSpPr>
            <a:cxnSpLocks/>
          </p:cNvCxnSpPr>
          <p:nvPr/>
        </p:nvCxnSpPr>
        <p:spPr>
          <a:xfrm flipV="1">
            <a:off x="6517907" y="1564176"/>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BA35A-E1E7-4D9E-88C8-F293CC74F267}"/>
              </a:ext>
            </a:extLst>
          </p:cNvPr>
          <p:cNvCxnSpPr/>
          <p:nvPr/>
        </p:nvCxnSpPr>
        <p:spPr>
          <a:xfrm flipV="1">
            <a:off x="10456303" y="1364911"/>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2055AEC-A5F6-4E50-BF8E-E39F9B25E5D5}"/>
              </a:ext>
            </a:extLst>
          </p:cNvPr>
          <p:cNvSpPr txBox="1"/>
          <p:nvPr/>
        </p:nvSpPr>
        <p:spPr>
          <a:xfrm>
            <a:off x="7870115" y="1786882"/>
            <a:ext cx="1461143" cy="3139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rPr>
              <a:t>Always On AG</a:t>
            </a:r>
          </a:p>
        </p:txBody>
      </p:sp>
      <p:grpSp>
        <p:nvGrpSpPr>
          <p:cNvPr id="14" name="Group 13">
            <a:extLst>
              <a:ext uri="{FF2B5EF4-FFF2-40B4-BE49-F238E27FC236}">
                <a16:creationId xmlns:a16="http://schemas.microsoft.com/office/drawing/2014/main" id="{5F656229-9ACF-4EFF-813B-D5A887F61B56}"/>
              </a:ext>
            </a:extLst>
          </p:cNvPr>
          <p:cNvGrpSpPr/>
          <p:nvPr/>
        </p:nvGrpSpPr>
        <p:grpSpPr>
          <a:xfrm>
            <a:off x="6377249" y="2513610"/>
            <a:ext cx="1605835" cy="797056"/>
            <a:chOff x="6107723" y="1934307"/>
            <a:chExt cx="1606062" cy="797169"/>
          </a:xfrm>
        </p:grpSpPr>
        <p:sp>
          <p:nvSpPr>
            <p:cNvPr id="15" name="Rectangle 14">
              <a:extLst>
                <a:ext uri="{FF2B5EF4-FFF2-40B4-BE49-F238E27FC236}">
                  <a16:creationId xmlns:a16="http://schemas.microsoft.com/office/drawing/2014/main" id="{4525F452-E4B4-4F5A-B7AB-A7D8EC3685A0}"/>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 name="Group 15">
              <a:extLst>
                <a:ext uri="{FF2B5EF4-FFF2-40B4-BE49-F238E27FC236}">
                  <a16:creationId xmlns:a16="http://schemas.microsoft.com/office/drawing/2014/main" id="{312E2933-21F7-4D8B-99E6-91F63E82CE88}"/>
                </a:ext>
              </a:extLst>
            </p:cNvPr>
            <p:cNvGrpSpPr/>
            <p:nvPr/>
          </p:nvGrpSpPr>
          <p:grpSpPr>
            <a:xfrm>
              <a:off x="6227461" y="2137770"/>
              <a:ext cx="1364983" cy="477836"/>
              <a:chOff x="7141861" y="2360511"/>
              <a:chExt cx="1364983" cy="477836"/>
            </a:xfrm>
          </p:grpSpPr>
          <p:grpSp>
            <p:nvGrpSpPr>
              <p:cNvPr id="17" name="Group 16">
                <a:extLst>
                  <a:ext uri="{FF2B5EF4-FFF2-40B4-BE49-F238E27FC236}">
                    <a16:creationId xmlns:a16="http://schemas.microsoft.com/office/drawing/2014/main" id="{07AFA8E5-41F8-488D-B034-61DD01F4B2DD}"/>
                  </a:ext>
                </a:extLst>
              </p:cNvPr>
              <p:cNvGrpSpPr/>
              <p:nvPr/>
            </p:nvGrpSpPr>
            <p:grpSpPr>
              <a:xfrm>
                <a:off x="7141861" y="2360511"/>
                <a:ext cx="464775" cy="477836"/>
                <a:chOff x="2776302" y="4657642"/>
                <a:chExt cx="1550488" cy="1594059"/>
              </a:xfrm>
            </p:grpSpPr>
            <p:sp>
              <p:nvSpPr>
                <p:cNvPr id="28" name="Cylinder 812">
                  <a:extLst>
                    <a:ext uri="{FF2B5EF4-FFF2-40B4-BE49-F238E27FC236}">
                      <a16:creationId xmlns:a16="http://schemas.microsoft.com/office/drawing/2014/main" id="{D8050385-F3F8-4703-A98E-0DBE0BF652E5}"/>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9" name="Freeform 146">
                  <a:extLst>
                    <a:ext uri="{FF2B5EF4-FFF2-40B4-BE49-F238E27FC236}">
                      <a16:creationId xmlns:a16="http://schemas.microsoft.com/office/drawing/2014/main" id="{CFC1D791-9BC7-4B05-893F-2A3A59485C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24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8" name="Rectangle: Rounded Corners 17">
                <a:extLst>
                  <a:ext uri="{FF2B5EF4-FFF2-40B4-BE49-F238E27FC236}">
                    <a16:creationId xmlns:a16="http://schemas.microsoft.com/office/drawing/2014/main" id="{6ADA3C49-DD74-4409-9B85-F0A9F769B385}"/>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57B07BEB-7DD4-4996-9E62-11E65A569D16}"/>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B9608F00-9035-4975-9CB2-D60D0AE702EC}"/>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1" name="Rectangle 20">
                <a:extLst>
                  <a:ext uri="{FF2B5EF4-FFF2-40B4-BE49-F238E27FC236}">
                    <a16:creationId xmlns:a16="http://schemas.microsoft.com/office/drawing/2014/main" id="{07543878-AA1E-4A4C-86F4-1C176F4A5ECF}"/>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3C73EE42-E1DD-4719-B19C-0946559BE15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351F5B36-22CF-49F9-8315-99F70A4CC32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1DBF1328-44AA-42B8-8813-E2D5CB393C0F}"/>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663C5E1A-E458-4634-84A5-990BC06EF37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460CD71D-0BBD-4794-8DA4-EEB264D26708}"/>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E53F3611-B449-46F4-ADF4-140D8541C622}"/>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0" name="Group 29">
            <a:extLst>
              <a:ext uri="{FF2B5EF4-FFF2-40B4-BE49-F238E27FC236}">
                <a16:creationId xmlns:a16="http://schemas.microsoft.com/office/drawing/2014/main" id="{BDD80279-E741-4340-89A6-2ADF0FD7C87D}"/>
              </a:ext>
            </a:extLst>
          </p:cNvPr>
          <p:cNvGrpSpPr/>
          <p:nvPr/>
        </p:nvGrpSpPr>
        <p:grpSpPr>
          <a:xfrm>
            <a:off x="6390840" y="4060836"/>
            <a:ext cx="1605835" cy="797056"/>
            <a:chOff x="6107723" y="1934307"/>
            <a:chExt cx="1606062" cy="797169"/>
          </a:xfrm>
        </p:grpSpPr>
        <p:sp>
          <p:nvSpPr>
            <p:cNvPr id="31" name="Rectangle 30">
              <a:extLst>
                <a:ext uri="{FF2B5EF4-FFF2-40B4-BE49-F238E27FC236}">
                  <a16:creationId xmlns:a16="http://schemas.microsoft.com/office/drawing/2014/main" id="{93C30944-6847-4720-ACAA-6993AC4A551C}"/>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DC923DE6-05A6-4651-8F66-4EE594E650A3}"/>
                </a:ext>
              </a:extLst>
            </p:cNvPr>
            <p:cNvGrpSpPr/>
            <p:nvPr/>
          </p:nvGrpSpPr>
          <p:grpSpPr>
            <a:xfrm>
              <a:off x="6227461" y="2137770"/>
              <a:ext cx="1364983" cy="477836"/>
              <a:chOff x="7141861" y="2360511"/>
              <a:chExt cx="1364983" cy="477836"/>
            </a:xfrm>
          </p:grpSpPr>
          <p:grpSp>
            <p:nvGrpSpPr>
              <p:cNvPr id="33" name="Group 32">
                <a:extLst>
                  <a:ext uri="{FF2B5EF4-FFF2-40B4-BE49-F238E27FC236}">
                    <a16:creationId xmlns:a16="http://schemas.microsoft.com/office/drawing/2014/main" id="{87D9185E-0A40-48EF-87F3-381420F70353}"/>
                  </a:ext>
                </a:extLst>
              </p:cNvPr>
              <p:cNvGrpSpPr/>
              <p:nvPr/>
            </p:nvGrpSpPr>
            <p:grpSpPr>
              <a:xfrm>
                <a:off x="7141861" y="2360511"/>
                <a:ext cx="464775" cy="477836"/>
                <a:chOff x="2776302" y="4657642"/>
                <a:chExt cx="1550488" cy="1594059"/>
              </a:xfrm>
            </p:grpSpPr>
            <p:sp>
              <p:nvSpPr>
                <p:cNvPr id="44" name="Cylinder 812">
                  <a:extLst>
                    <a:ext uri="{FF2B5EF4-FFF2-40B4-BE49-F238E27FC236}">
                      <a16:creationId xmlns:a16="http://schemas.microsoft.com/office/drawing/2014/main" id="{198C7B1C-3E7F-4760-95F2-7FBC3FA5F6D4}"/>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45" name="Freeform 146">
                  <a:extLst>
                    <a:ext uri="{FF2B5EF4-FFF2-40B4-BE49-F238E27FC236}">
                      <a16:creationId xmlns:a16="http://schemas.microsoft.com/office/drawing/2014/main" id="{89869ADB-5A84-4A05-8690-0E34C995D326}"/>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24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34" name="Rectangle: Rounded Corners 33">
                <a:extLst>
                  <a:ext uri="{FF2B5EF4-FFF2-40B4-BE49-F238E27FC236}">
                    <a16:creationId xmlns:a16="http://schemas.microsoft.com/office/drawing/2014/main" id="{14674714-FE81-419F-AC8D-4FD148FF5EEE}"/>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05FFA8A8-3804-4A47-A5F3-A2B28714AC1A}"/>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6" name="Straight Arrow Connector 35">
                <a:extLst>
                  <a:ext uri="{FF2B5EF4-FFF2-40B4-BE49-F238E27FC236}">
                    <a16:creationId xmlns:a16="http://schemas.microsoft.com/office/drawing/2014/main" id="{C8B332BC-A5A2-463B-97F3-2B3DF60756B2}"/>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37" name="Rectangle 36">
                <a:extLst>
                  <a:ext uri="{FF2B5EF4-FFF2-40B4-BE49-F238E27FC236}">
                    <a16:creationId xmlns:a16="http://schemas.microsoft.com/office/drawing/2014/main" id="{C25D8780-24E7-4DDD-BBB2-BA3BEE8A138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6930385-4F9F-4057-8848-F471EBF6D48E}"/>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F0469EE3-2CC4-4C53-A8D1-4DFA7E575525}"/>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3F186826-EB3C-4A10-A345-2BF6C0312C58}"/>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22935909-79D1-4C32-BCF6-40BA09E210F0}"/>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410A3AE8-2A4A-434A-8B7C-F6186A6CC381}"/>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DE7DA187-C8A2-495F-B6FD-0DEA4BA0C86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46" name="Group 45">
            <a:extLst>
              <a:ext uri="{FF2B5EF4-FFF2-40B4-BE49-F238E27FC236}">
                <a16:creationId xmlns:a16="http://schemas.microsoft.com/office/drawing/2014/main" id="{25B8CF58-480E-475E-BA50-4A76EB7C4718}"/>
              </a:ext>
            </a:extLst>
          </p:cNvPr>
          <p:cNvGrpSpPr/>
          <p:nvPr/>
        </p:nvGrpSpPr>
        <p:grpSpPr>
          <a:xfrm>
            <a:off x="9141262" y="2513611"/>
            <a:ext cx="1605835" cy="797056"/>
            <a:chOff x="6107723" y="1934307"/>
            <a:chExt cx="1606062" cy="797169"/>
          </a:xfrm>
        </p:grpSpPr>
        <p:sp>
          <p:nvSpPr>
            <p:cNvPr id="47" name="Rectangle 46">
              <a:extLst>
                <a:ext uri="{FF2B5EF4-FFF2-40B4-BE49-F238E27FC236}">
                  <a16:creationId xmlns:a16="http://schemas.microsoft.com/office/drawing/2014/main" id="{4F3B1C5F-2C24-4D51-935B-77BBE5DCCC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 name="Group 47">
              <a:extLst>
                <a:ext uri="{FF2B5EF4-FFF2-40B4-BE49-F238E27FC236}">
                  <a16:creationId xmlns:a16="http://schemas.microsoft.com/office/drawing/2014/main" id="{C0076F30-E70F-4B4C-85C5-6D4BA3E97E97}"/>
                </a:ext>
              </a:extLst>
            </p:cNvPr>
            <p:cNvGrpSpPr/>
            <p:nvPr/>
          </p:nvGrpSpPr>
          <p:grpSpPr>
            <a:xfrm>
              <a:off x="6227461" y="2137770"/>
              <a:ext cx="1364983" cy="477836"/>
              <a:chOff x="7141861" y="2360511"/>
              <a:chExt cx="1364983" cy="477836"/>
            </a:xfrm>
          </p:grpSpPr>
          <p:grpSp>
            <p:nvGrpSpPr>
              <p:cNvPr id="49" name="Group 48">
                <a:extLst>
                  <a:ext uri="{FF2B5EF4-FFF2-40B4-BE49-F238E27FC236}">
                    <a16:creationId xmlns:a16="http://schemas.microsoft.com/office/drawing/2014/main" id="{C0773C87-729D-428E-955A-B713D9E92774}"/>
                  </a:ext>
                </a:extLst>
              </p:cNvPr>
              <p:cNvGrpSpPr/>
              <p:nvPr/>
            </p:nvGrpSpPr>
            <p:grpSpPr>
              <a:xfrm>
                <a:off x="7141861" y="2360511"/>
                <a:ext cx="464775" cy="477836"/>
                <a:chOff x="2776302" y="4657642"/>
                <a:chExt cx="1550488" cy="1594059"/>
              </a:xfrm>
            </p:grpSpPr>
            <p:sp>
              <p:nvSpPr>
                <p:cNvPr id="60" name="Cylinder 812">
                  <a:extLst>
                    <a:ext uri="{FF2B5EF4-FFF2-40B4-BE49-F238E27FC236}">
                      <a16:creationId xmlns:a16="http://schemas.microsoft.com/office/drawing/2014/main" id="{EC4DB219-4D84-4D08-9F41-A8877E9DC26C}"/>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61" name="Freeform 146">
                  <a:extLst>
                    <a:ext uri="{FF2B5EF4-FFF2-40B4-BE49-F238E27FC236}">
                      <a16:creationId xmlns:a16="http://schemas.microsoft.com/office/drawing/2014/main" id="{CBD904BF-E43E-425B-9357-FA49BDDC557D}"/>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24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50" name="Rectangle: Rounded Corners 49">
                <a:extLst>
                  <a:ext uri="{FF2B5EF4-FFF2-40B4-BE49-F238E27FC236}">
                    <a16:creationId xmlns:a16="http://schemas.microsoft.com/office/drawing/2014/main" id="{E53712C4-8ED3-45B0-AA42-168D0EABAC7C}"/>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Rounded Corners 50">
                <a:extLst>
                  <a:ext uri="{FF2B5EF4-FFF2-40B4-BE49-F238E27FC236}">
                    <a16:creationId xmlns:a16="http://schemas.microsoft.com/office/drawing/2014/main" id="{F7955BCF-7FFD-4F50-B68A-46AA15C26279}"/>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2" name="Straight Arrow Connector 51">
                <a:extLst>
                  <a:ext uri="{FF2B5EF4-FFF2-40B4-BE49-F238E27FC236}">
                    <a16:creationId xmlns:a16="http://schemas.microsoft.com/office/drawing/2014/main" id="{ABC43BF4-CB0A-4DC6-A2F3-908741847BFF}"/>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53" name="Rectangle 52">
                <a:extLst>
                  <a:ext uri="{FF2B5EF4-FFF2-40B4-BE49-F238E27FC236}">
                    <a16:creationId xmlns:a16="http://schemas.microsoft.com/office/drawing/2014/main" id="{D01CAC2C-7BE9-4C37-819A-12065CD39231}"/>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178C98A0-1CC1-4064-8056-8CD572ADD662}"/>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B3BA6AF9-E2BC-49A9-A7A4-2E1B80A1ABF0}"/>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3FD90D67-0DCC-45CA-A083-7D9FFB9CB975}"/>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Rectangle 56">
                <a:extLst>
                  <a:ext uri="{FF2B5EF4-FFF2-40B4-BE49-F238E27FC236}">
                    <a16:creationId xmlns:a16="http://schemas.microsoft.com/office/drawing/2014/main" id="{C4E84419-FDCB-4D91-BB4A-8E1527BF2121}"/>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 name="Rectangle 57">
                <a:extLst>
                  <a:ext uri="{FF2B5EF4-FFF2-40B4-BE49-F238E27FC236}">
                    <a16:creationId xmlns:a16="http://schemas.microsoft.com/office/drawing/2014/main" id="{FFBA3408-134C-472F-9467-8C70FC769ECC}"/>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9" name="Rectangle 58">
                <a:extLst>
                  <a:ext uri="{FF2B5EF4-FFF2-40B4-BE49-F238E27FC236}">
                    <a16:creationId xmlns:a16="http://schemas.microsoft.com/office/drawing/2014/main" id="{32845AD4-F5F6-48DA-80EE-4DAD58E685FB}"/>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6C518522-1DF4-4CCC-8EA6-6DDD89B70A79}"/>
              </a:ext>
            </a:extLst>
          </p:cNvPr>
          <p:cNvGrpSpPr/>
          <p:nvPr/>
        </p:nvGrpSpPr>
        <p:grpSpPr>
          <a:xfrm>
            <a:off x="9143505" y="4060837"/>
            <a:ext cx="1605835" cy="797056"/>
            <a:chOff x="6107723" y="1934307"/>
            <a:chExt cx="1606062" cy="797169"/>
          </a:xfrm>
        </p:grpSpPr>
        <p:sp>
          <p:nvSpPr>
            <p:cNvPr id="63" name="Rectangle 62">
              <a:extLst>
                <a:ext uri="{FF2B5EF4-FFF2-40B4-BE49-F238E27FC236}">
                  <a16:creationId xmlns:a16="http://schemas.microsoft.com/office/drawing/2014/main" id="{E9F9DBDE-9DA1-464B-9A7D-B1C8F9A7B682}"/>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87A9E4BB-9DD5-4867-9C51-84895C01A852}"/>
                </a:ext>
              </a:extLst>
            </p:cNvPr>
            <p:cNvGrpSpPr/>
            <p:nvPr/>
          </p:nvGrpSpPr>
          <p:grpSpPr>
            <a:xfrm>
              <a:off x="6227461" y="2137770"/>
              <a:ext cx="1364983" cy="477836"/>
              <a:chOff x="7141861" y="2360511"/>
              <a:chExt cx="1364983" cy="477836"/>
            </a:xfrm>
          </p:grpSpPr>
          <p:grpSp>
            <p:nvGrpSpPr>
              <p:cNvPr id="65" name="Group 64">
                <a:extLst>
                  <a:ext uri="{FF2B5EF4-FFF2-40B4-BE49-F238E27FC236}">
                    <a16:creationId xmlns:a16="http://schemas.microsoft.com/office/drawing/2014/main" id="{E99931AB-39DC-451F-A734-8A4B741FE5BC}"/>
                  </a:ext>
                </a:extLst>
              </p:cNvPr>
              <p:cNvGrpSpPr/>
              <p:nvPr/>
            </p:nvGrpSpPr>
            <p:grpSpPr>
              <a:xfrm>
                <a:off x="7141861" y="2360511"/>
                <a:ext cx="464775" cy="477836"/>
                <a:chOff x="2776302" y="4657642"/>
                <a:chExt cx="1550488" cy="1594059"/>
              </a:xfrm>
            </p:grpSpPr>
            <p:sp>
              <p:nvSpPr>
                <p:cNvPr id="76" name="Cylinder 812">
                  <a:extLst>
                    <a:ext uri="{FF2B5EF4-FFF2-40B4-BE49-F238E27FC236}">
                      <a16:creationId xmlns:a16="http://schemas.microsoft.com/office/drawing/2014/main" id="{BD276FA9-D615-45B5-9F6F-BC284EE5C70C}"/>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77" name="Freeform 146">
                  <a:extLst>
                    <a:ext uri="{FF2B5EF4-FFF2-40B4-BE49-F238E27FC236}">
                      <a16:creationId xmlns:a16="http://schemas.microsoft.com/office/drawing/2014/main" id="{1A87B520-60C7-415E-89B4-A28E1B4E64EA}"/>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24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66" name="Rectangle: Rounded Corners 65">
                <a:extLst>
                  <a:ext uri="{FF2B5EF4-FFF2-40B4-BE49-F238E27FC236}">
                    <a16:creationId xmlns:a16="http://schemas.microsoft.com/office/drawing/2014/main" id="{9D6FE27F-B2C2-4055-8393-08CF1B65A8F0}"/>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BC5DDA72-2D20-41F3-A984-19D60D4B567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8" name="Straight Arrow Connector 67">
                <a:extLst>
                  <a:ext uri="{FF2B5EF4-FFF2-40B4-BE49-F238E27FC236}">
                    <a16:creationId xmlns:a16="http://schemas.microsoft.com/office/drawing/2014/main" id="{0AA40AA3-E07D-4A1A-BD3A-87A0F83A1AB9}"/>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69" name="Rectangle 68">
                <a:extLst>
                  <a:ext uri="{FF2B5EF4-FFF2-40B4-BE49-F238E27FC236}">
                    <a16:creationId xmlns:a16="http://schemas.microsoft.com/office/drawing/2014/main" id="{A764D59D-039E-49C3-A768-8B53EB5FBE40}"/>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17E570C4-B39D-44BF-9755-2616DEBA14C6}"/>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1" name="Rectangle 70">
                <a:extLst>
                  <a:ext uri="{FF2B5EF4-FFF2-40B4-BE49-F238E27FC236}">
                    <a16:creationId xmlns:a16="http://schemas.microsoft.com/office/drawing/2014/main" id="{2C00F0D4-6B81-426B-A82B-3311F600FBF0}"/>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 name="Rectangle 71">
                <a:extLst>
                  <a:ext uri="{FF2B5EF4-FFF2-40B4-BE49-F238E27FC236}">
                    <a16:creationId xmlns:a16="http://schemas.microsoft.com/office/drawing/2014/main" id="{D2792D1C-D2E6-4E47-B9FD-C552D80DB1C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3" name="Rectangle 72">
                <a:extLst>
                  <a:ext uri="{FF2B5EF4-FFF2-40B4-BE49-F238E27FC236}">
                    <a16:creationId xmlns:a16="http://schemas.microsoft.com/office/drawing/2014/main" id="{BC2A8334-C93C-4540-A279-6EFE535E79A6}"/>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D70949E8-0236-405E-97AB-C61C6AF8220D}"/>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4AC049C4-B7FB-4E57-924A-C1DD70221EFB}"/>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78" name="TextBox 77">
            <a:extLst>
              <a:ext uri="{FF2B5EF4-FFF2-40B4-BE49-F238E27FC236}">
                <a16:creationId xmlns:a16="http://schemas.microsoft.com/office/drawing/2014/main" id="{A076AAE9-0AB0-47A4-9217-8ED9751E797F}"/>
              </a:ext>
            </a:extLst>
          </p:cNvPr>
          <p:cNvSpPr txBox="1"/>
          <p:nvPr/>
        </p:nvSpPr>
        <p:spPr>
          <a:xfrm>
            <a:off x="7080535" y="2583937"/>
            <a:ext cx="1056673" cy="2308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79" name="TextBox 78">
            <a:extLst>
              <a:ext uri="{FF2B5EF4-FFF2-40B4-BE49-F238E27FC236}">
                <a16:creationId xmlns:a16="http://schemas.microsoft.com/office/drawing/2014/main" id="{CCC532BB-C77A-4A57-A2D9-D326CC1A54F0}"/>
              </a:ext>
            </a:extLst>
          </p:cNvPr>
          <p:cNvSpPr txBox="1"/>
          <p:nvPr/>
        </p:nvSpPr>
        <p:spPr>
          <a:xfrm>
            <a:off x="6975033" y="3310668"/>
            <a:ext cx="1364450"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80" name="TextBox 79">
            <a:extLst>
              <a:ext uri="{FF2B5EF4-FFF2-40B4-BE49-F238E27FC236}">
                <a16:creationId xmlns:a16="http://schemas.microsoft.com/office/drawing/2014/main" id="{2BA2D464-2C3A-4A94-AE1B-F2AA095971E6}"/>
              </a:ext>
            </a:extLst>
          </p:cNvPr>
          <p:cNvSpPr txBox="1"/>
          <p:nvPr/>
        </p:nvSpPr>
        <p:spPr>
          <a:xfrm>
            <a:off x="8627272" y="3345831"/>
            <a:ext cx="1590474"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Segoe UI Semibold" panose="020B0702040204020203" pitchFamily="34" charset="0"/>
              </a:rPr>
              <a:t>Secondary replica</a:t>
            </a:r>
          </a:p>
        </p:txBody>
      </p:sp>
      <p:sp>
        <p:nvSpPr>
          <p:cNvPr id="81" name="TextBox 80">
            <a:extLst>
              <a:ext uri="{FF2B5EF4-FFF2-40B4-BE49-F238E27FC236}">
                <a16:creationId xmlns:a16="http://schemas.microsoft.com/office/drawing/2014/main" id="{CABEBA64-4A23-4AF3-9740-570C1F1ACFEE}"/>
              </a:ext>
            </a:extLst>
          </p:cNvPr>
          <p:cNvSpPr txBox="1"/>
          <p:nvPr/>
        </p:nvSpPr>
        <p:spPr>
          <a:xfrm>
            <a:off x="9753008" y="4869615"/>
            <a:ext cx="1590474"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82" name="TextBox 81">
            <a:extLst>
              <a:ext uri="{FF2B5EF4-FFF2-40B4-BE49-F238E27FC236}">
                <a16:creationId xmlns:a16="http://schemas.microsoft.com/office/drawing/2014/main" id="{0ED2E149-DC01-4E2C-AB88-623E1015EE9D}"/>
              </a:ext>
            </a:extLst>
          </p:cNvPr>
          <p:cNvSpPr txBox="1"/>
          <p:nvPr/>
        </p:nvSpPr>
        <p:spPr>
          <a:xfrm>
            <a:off x="5757852" y="4889649"/>
            <a:ext cx="1590474"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12277882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SQL Server surface area (vast majority)</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Native virtual network support</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SQL Server and OS server access</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Expansive SQL and OS version support</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srgbClr val="44546A"/>
                  </a:solidFill>
                  <a:effectLst/>
                  <a:uLnTx/>
                  <a:uFillTx/>
                  <a:latin typeface="Calibri" panose="020F0502020204030204"/>
                  <a:ea typeface="+mn-ea"/>
                  <a:cs typeface="+mn-cs"/>
                </a:rPr>
                <a:t>Hyperscale storage (up to 100TB)</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srgbClr val="44546A"/>
                  </a:solidFill>
                  <a:effectLst/>
                  <a:uLnTx/>
                  <a:uFillTx/>
                  <a:latin typeface="Calibri" panose="020F0502020204030204"/>
                  <a:ea typeface="+mn-ea"/>
                  <a:cs typeface="+mn-cs"/>
                </a:rPr>
                <a:t>Serverless compute</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sharing between multiple databases to price optimize</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Simplified performance management for multiple databases</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9" grpId="0" build="p"/>
      <p:bldP spid="39" grpId="0"/>
      <p:bldP spid="36" grpId="0"/>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Advanced Data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352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After the migration</a:t>
            </a:r>
            <a:br>
              <a:rPr lang="en-US" dirty="0"/>
            </a:br>
            <a:br>
              <a:rPr lang="en-US" dirty="0"/>
            </a:br>
            <a:r>
              <a:rPr lang="en-US" dirty="0"/>
              <a:t>(Module 5.2-3)</a:t>
            </a:r>
          </a:p>
        </p:txBody>
      </p:sp>
    </p:spTree>
    <p:extLst>
      <p:ext uri="{BB962C8B-B14F-4D97-AF65-F5344CB8AC3E}">
        <p14:creationId xmlns:p14="http://schemas.microsoft.com/office/powerpoint/2010/main" val="265676589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Next steps for Azure SQL + Migrations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twitter: @AnalyticAnna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t>
            </a:r>
            <a:r>
              <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icrosoft</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antho@</a:t>
            </a:r>
          </a:p>
        </p:txBody>
      </p:sp>
      <p:graphicFrame>
        <p:nvGraphicFramePr>
          <p:cNvPr id="3" name="Diagram 2">
            <a:extLst>
              <a:ext uri="{FF2B5EF4-FFF2-40B4-BE49-F238E27FC236}">
                <a16:creationId xmlns:a16="http://schemas.microsoft.com/office/drawing/2014/main" id="{450F8140-8D50-4060-AB84-8BA519E2BD0D}"/>
              </a:ext>
            </a:extLst>
          </p:cNvPr>
          <p:cNvGraphicFramePr/>
          <p:nvPr/>
        </p:nvGraphicFramePr>
        <p:xfrm>
          <a:off x="760220" y="1652953"/>
          <a:ext cx="10643309" cy="438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9045516" cy="3558191"/>
          </a:xfrm>
        </p:spPr>
        <p:txBody>
          <a:bodyPr/>
          <a:lstStyle/>
          <a:p>
            <a:r>
              <a:rPr lang="en-US" dirty="0"/>
              <a:t>Module 5:</a:t>
            </a:r>
            <a:br>
              <a:rPr lang="en-US" dirty="0"/>
            </a:br>
            <a:br>
              <a:rPr lang="en-US" dirty="0"/>
            </a:br>
            <a:r>
              <a:rPr lang="en-US" dirty="0"/>
              <a:t>Migrating to Azure SQL</a:t>
            </a:r>
            <a:br>
              <a:rPr lang="en-US" dirty="0"/>
            </a:br>
            <a:br>
              <a:rPr lang="en-US" dirty="0"/>
            </a:br>
            <a:endParaRPr lang="en-US" dirty="0"/>
          </a:p>
        </p:txBody>
      </p:sp>
    </p:spTree>
    <p:extLst>
      <p:ext uri="{BB962C8B-B14F-4D97-AF65-F5344CB8AC3E}">
        <p14:creationId xmlns:p14="http://schemas.microsoft.com/office/powerpoint/2010/main" val="42820557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137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(Managed instance, single databases,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a:t>
            </a:r>
            <a:r>
              <a:rPr kumimoji="0" lang="en-US" sz="12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nd</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elastic pools)</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exists for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Azure SQL VMs</a:t>
            </a:r>
          </a:p>
        </p:txBody>
      </p:sp>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azure sql database">
            <a:extLst>
              <a:ext uri="{FF2B5EF4-FFF2-40B4-BE49-F238E27FC236}">
                <a16:creationId xmlns:a16="http://schemas.microsoft.com/office/drawing/2014/main" id="{3B0A256E-1AA7-41E9-A7B6-0CDDA54328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219" y="4537039"/>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18EFEC-6618-41AE-9F51-CEEA2F1ED5C5}"/>
              </a:ext>
            </a:extLst>
          </p:cNvPr>
          <p:cNvSpPr txBox="1"/>
          <p:nvPr/>
        </p:nvSpPr>
        <p:spPr>
          <a:xfrm>
            <a:off x="8063039" y="2541424"/>
            <a:ext cx="25603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TODAY</a:t>
            </a:r>
          </a:p>
        </p:txBody>
      </p:sp>
      <p:sp>
        <p:nvSpPr>
          <p:cNvPr id="7" name="Rectangle 6">
            <a:extLst>
              <a:ext uri="{FF2B5EF4-FFF2-40B4-BE49-F238E27FC236}">
                <a16:creationId xmlns:a16="http://schemas.microsoft.com/office/drawing/2014/main" id="{E2CD2FB4-C38B-40E0-A46F-57B7F43DC593}"/>
              </a:ext>
            </a:extLst>
          </p:cNvPr>
          <p:cNvSpPr/>
          <p:nvPr/>
        </p:nvSpPr>
        <p:spPr bwMode="auto">
          <a:xfrm>
            <a:off x="555013" y="2129711"/>
            <a:ext cx="8489235" cy="95527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57685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9045516" cy="3558191"/>
          </a:xfrm>
        </p:spPr>
        <p:txBody>
          <a:bodyPr/>
          <a:lstStyle/>
          <a:p>
            <a:r>
              <a:rPr lang="en-US" dirty="0"/>
              <a:t>Module 5:</a:t>
            </a:r>
            <a:br>
              <a:rPr lang="en-US" dirty="0"/>
            </a:br>
            <a:br>
              <a:rPr lang="en-US" dirty="0"/>
            </a:br>
            <a:r>
              <a:rPr lang="en-US" dirty="0"/>
              <a:t>Migrating to Azure SQL</a:t>
            </a:r>
            <a:br>
              <a:rPr lang="en-US" dirty="0"/>
            </a:br>
            <a:br>
              <a:rPr lang="en-US" dirty="0"/>
            </a:br>
            <a:r>
              <a:rPr lang="en-US" dirty="0"/>
              <a:t>Lab 5.1 Activities 1-9 (skip 4-5)</a:t>
            </a:r>
            <a:br>
              <a:rPr lang="en-US" dirty="0"/>
            </a:br>
            <a:br>
              <a:rPr lang="en-US" dirty="0"/>
            </a:br>
            <a:r>
              <a:rPr lang="en-US" dirty="0"/>
              <a:t>aka.ms/g2c-5</a:t>
            </a:r>
          </a:p>
        </p:txBody>
      </p:sp>
    </p:spTree>
    <p:extLst>
      <p:ext uri="{BB962C8B-B14F-4D97-AF65-F5344CB8AC3E}">
        <p14:creationId xmlns:p14="http://schemas.microsoft.com/office/powerpoint/2010/main" val="82134139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5F2C-A601-4CE2-A48A-87281DA0723C}"/>
              </a:ext>
            </a:extLst>
          </p:cNvPr>
          <p:cNvSpPr>
            <a:spLocks noGrp="1"/>
          </p:cNvSpPr>
          <p:nvPr>
            <p:ph type="title"/>
          </p:nvPr>
        </p:nvSpPr>
        <p:spPr/>
        <p:txBody>
          <a:bodyPr/>
          <a:lstStyle/>
          <a:p>
            <a:r>
              <a:rPr lang="en-US" dirty="0"/>
              <a:t>Using Module 5 Lab Resources</a:t>
            </a:r>
          </a:p>
        </p:txBody>
      </p:sp>
      <p:pic>
        <p:nvPicPr>
          <p:cNvPr id="11" name="Graphic 10" descr="Laptop">
            <a:extLst>
              <a:ext uri="{FF2B5EF4-FFF2-40B4-BE49-F238E27FC236}">
                <a16:creationId xmlns:a16="http://schemas.microsoft.com/office/drawing/2014/main" id="{92250723-AA4D-4713-A233-836BFF0C5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249" y="3919656"/>
            <a:ext cx="1889760" cy="1889760"/>
          </a:xfrm>
          <a:prstGeom prst="rect">
            <a:avLst/>
          </a:prstGeom>
        </p:spPr>
      </p:pic>
      <p:pic>
        <p:nvPicPr>
          <p:cNvPr id="13" name="Picture 8" descr="Image result for azure virtual machine logo">
            <a:extLst>
              <a:ext uri="{FF2B5EF4-FFF2-40B4-BE49-F238E27FC236}">
                <a16:creationId xmlns:a16="http://schemas.microsoft.com/office/drawing/2014/main" id="{3B6080A3-CDFA-4057-ACDC-766A493D1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050" y="1611013"/>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6AC0131-2751-4936-AA22-071244332630}"/>
              </a:ext>
            </a:extLst>
          </p:cNvPr>
          <p:cNvGrpSpPr/>
          <p:nvPr/>
        </p:nvGrpSpPr>
        <p:grpSpPr>
          <a:xfrm>
            <a:off x="3386284" y="2081835"/>
            <a:ext cx="726549" cy="743754"/>
            <a:chOff x="5638675" y="2887316"/>
            <a:chExt cx="914643" cy="1100820"/>
          </a:xfrm>
        </p:grpSpPr>
        <p:sp>
          <p:nvSpPr>
            <p:cNvPr id="15" name="Freeform: Shape 829">
              <a:extLst>
                <a:ext uri="{FF2B5EF4-FFF2-40B4-BE49-F238E27FC236}">
                  <a16:creationId xmlns:a16="http://schemas.microsoft.com/office/drawing/2014/main" id="{C35FCB76-83ED-4FD7-9FA8-A46B361EA923}"/>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CAFE23EC-4B38-488A-931A-59B6971B0E0F}"/>
                </a:ext>
              </a:extLst>
            </p:cNvPr>
            <p:cNvSpPr/>
            <p:nvPr/>
          </p:nvSpPr>
          <p:spPr>
            <a:xfrm>
              <a:off x="5792073" y="3279118"/>
              <a:ext cx="607860" cy="709018"/>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pic>
        <p:nvPicPr>
          <p:cNvPr id="17" name="Picture 8" descr="Image result for azure virtual machine logo">
            <a:extLst>
              <a:ext uri="{FF2B5EF4-FFF2-40B4-BE49-F238E27FC236}">
                <a16:creationId xmlns:a16="http://schemas.microsoft.com/office/drawing/2014/main" id="{12425BD3-04F0-4436-B055-624F36B729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360" y="4385356"/>
            <a:ext cx="958360" cy="95836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B8AF54AC-DBC7-4879-9C08-7B30D780F766}"/>
              </a:ext>
            </a:extLst>
          </p:cNvPr>
          <p:cNvCxnSpPr>
            <a:cxnSpLocks/>
          </p:cNvCxnSpPr>
          <p:nvPr/>
        </p:nvCxnSpPr>
        <p:spPr>
          <a:xfrm flipV="1">
            <a:off x="2156552" y="2758551"/>
            <a:ext cx="729795" cy="134474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0046F9-0010-49B2-A7F1-EF587302C12B}"/>
              </a:ext>
            </a:extLst>
          </p:cNvPr>
          <p:cNvCxnSpPr>
            <a:cxnSpLocks/>
          </p:cNvCxnSpPr>
          <p:nvPr/>
        </p:nvCxnSpPr>
        <p:spPr>
          <a:xfrm>
            <a:off x="3274951" y="4864536"/>
            <a:ext cx="16757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357B80E-30AD-4393-9824-41684EE4C49E}"/>
              </a:ext>
            </a:extLst>
          </p:cNvPr>
          <p:cNvSpPr txBox="1"/>
          <p:nvPr/>
        </p:nvSpPr>
        <p:spPr>
          <a:xfrm>
            <a:off x="1844995" y="2929346"/>
            <a:ext cx="38773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Segoe UI"/>
                <a:ea typeface="+mn-ea"/>
                <a:cs typeface="+mn-cs"/>
              </a:rPr>
              <a:t>rdp</a:t>
            </a:r>
            <a:endParaRPr kumimoji="0" lang="en-US" sz="20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CC32B67E-5E53-4AB5-8908-91E7416AC9F1}"/>
              </a:ext>
            </a:extLst>
          </p:cNvPr>
          <p:cNvSpPr txBox="1"/>
          <p:nvPr/>
        </p:nvSpPr>
        <p:spPr>
          <a:xfrm>
            <a:off x="3918966" y="4451973"/>
            <a:ext cx="38773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Segoe UI"/>
                <a:ea typeface="+mn-ea"/>
                <a:cs typeface="+mn-cs"/>
              </a:rPr>
              <a:t>rdp</a:t>
            </a:r>
            <a:endParaRPr kumimoji="0" lang="en-US" sz="20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F8A9F5DF-F4CC-4DD8-824E-32EEE9231CC2}"/>
              </a:ext>
            </a:extLst>
          </p:cNvPr>
          <p:cNvSpPr txBox="1"/>
          <p:nvPr/>
        </p:nvSpPr>
        <p:spPr>
          <a:xfrm>
            <a:off x="1386698" y="5547359"/>
            <a:ext cx="130433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Your laptop</a:t>
            </a:r>
          </a:p>
        </p:txBody>
      </p:sp>
      <p:sp>
        <p:nvSpPr>
          <p:cNvPr id="25" name="TextBox 24">
            <a:extLst>
              <a:ext uri="{FF2B5EF4-FFF2-40B4-BE49-F238E27FC236}">
                <a16:creationId xmlns:a16="http://schemas.microsoft.com/office/drawing/2014/main" id="{1E683E04-A61C-4EE0-AAF9-3FFEB0DF65EC}"/>
              </a:ext>
            </a:extLst>
          </p:cNvPr>
          <p:cNvSpPr txBox="1"/>
          <p:nvPr/>
        </p:nvSpPr>
        <p:spPr>
          <a:xfrm>
            <a:off x="2265773" y="1250843"/>
            <a:ext cx="153247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SQL 2008 VM</a:t>
            </a:r>
          </a:p>
        </p:txBody>
      </p:sp>
      <p:sp>
        <p:nvSpPr>
          <p:cNvPr id="26" name="TextBox 25">
            <a:extLst>
              <a:ext uri="{FF2B5EF4-FFF2-40B4-BE49-F238E27FC236}">
                <a16:creationId xmlns:a16="http://schemas.microsoft.com/office/drawing/2014/main" id="{10704BBA-AAFB-44A2-AF0D-1508CF1204D5}"/>
              </a:ext>
            </a:extLst>
          </p:cNvPr>
          <p:cNvSpPr txBox="1"/>
          <p:nvPr/>
        </p:nvSpPr>
        <p:spPr>
          <a:xfrm>
            <a:off x="547816" y="1553870"/>
            <a:ext cx="1764970"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sqlVmPublicIp</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sqlvmUsername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sqlvmPassword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sqlVmPrivateIp</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FEB49F9-DE44-429F-A06A-817C6334FA2E}"/>
              </a:ext>
            </a:extLst>
          </p:cNvPr>
          <p:cNvSpPr txBox="1"/>
          <p:nvPr/>
        </p:nvSpPr>
        <p:spPr>
          <a:xfrm>
            <a:off x="4992096" y="3977683"/>
            <a:ext cx="148123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Segoe UI"/>
                <a:ea typeface="+mn-ea"/>
                <a:cs typeface="+mn-cs"/>
              </a:rPr>
              <a:t>JumpBox</a:t>
            </a:r>
            <a:r>
              <a:rPr kumimoji="0" lang="en-US" sz="2000" b="0" i="0" u="none" strike="noStrike" kern="1200" cap="none" spc="0" normalizeH="0" baseline="0" noProof="0" dirty="0">
                <a:ln>
                  <a:noFill/>
                </a:ln>
                <a:solidFill>
                  <a:srgbClr val="FF0000"/>
                </a:solidFill>
                <a:effectLst/>
                <a:uLnTx/>
                <a:uFillTx/>
                <a:latin typeface="Segoe UI"/>
                <a:ea typeface="+mn-ea"/>
                <a:cs typeface="+mn-cs"/>
              </a:rPr>
              <a:t> VM</a:t>
            </a:r>
          </a:p>
        </p:txBody>
      </p:sp>
      <p:pic>
        <p:nvPicPr>
          <p:cNvPr id="29" name="Picture 28">
            <a:extLst>
              <a:ext uri="{FF2B5EF4-FFF2-40B4-BE49-F238E27FC236}">
                <a16:creationId xmlns:a16="http://schemas.microsoft.com/office/drawing/2014/main" id="{86FE4662-A46D-4FDB-9FD8-00677FBACB07}"/>
              </a:ext>
            </a:extLst>
          </p:cNvPr>
          <p:cNvPicPr>
            <a:picLocks noChangeAspect="1"/>
          </p:cNvPicPr>
          <p:nvPr/>
        </p:nvPicPr>
        <p:blipFill>
          <a:blip r:embed="rId6"/>
          <a:stretch>
            <a:fillRect/>
          </a:stretch>
        </p:blipFill>
        <p:spPr>
          <a:xfrm>
            <a:off x="5368531" y="4398836"/>
            <a:ext cx="1889760" cy="1889760"/>
          </a:xfrm>
          <a:prstGeom prst="rect">
            <a:avLst/>
          </a:prstGeom>
        </p:spPr>
      </p:pic>
      <p:sp>
        <p:nvSpPr>
          <p:cNvPr id="31" name="TextBox 30">
            <a:extLst>
              <a:ext uri="{FF2B5EF4-FFF2-40B4-BE49-F238E27FC236}">
                <a16:creationId xmlns:a16="http://schemas.microsoft.com/office/drawing/2014/main" id="{80D9862C-B430-445B-9BDE-77C709D36FE6}"/>
              </a:ext>
            </a:extLst>
          </p:cNvPr>
          <p:cNvSpPr txBox="1"/>
          <p:nvPr/>
        </p:nvSpPr>
        <p:spPr>
          <a:xfrm>
            <a:off x="5210360" y="5701247"/>
            <a:ext cx="167032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jbvmDnsName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vmUsername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vmPassword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35" name="Picture 34">
            <a:extLst>
              <a:ext uri="{FF2B5EF4-FFF2-40B4-BE49-F238E27FC236}">
                <a16:creationId xmlns:a16="http://schemas.microsoft.com/office/drawing/2014/main" id="{40F18139-524D-4CC4-835F-30DDC892F870}"/>
              </a:ext>
            </a:extLst>
          </p:cNvPr>
          <p:cNvPicPr>
            <a:picLocks noChangeAspect="1"/>
          </p:cNvPicPr>
          <p:nvPr/>
        </p:nvPicPr>
        <p:blipFill>
          <a:blip r:embed="rId7"/>
          <a:stretch>
            <a:fillRect/>
          </a:stretch>
        </p:blipFill>
        <p:spPr>
          <a:xfrm>
            <a:off x="7852049" y="1974394"/>
            <a:ext cx="4035781" cy="2311066"/>
          </a:xfrm>
          <a:prstGeom prst="rect">
            <a:avLst/>
          </a:prstGeom>
        </p:spPr>
      </p:pic>
      <p:cxnSp>
        <p:nvCxnSpPr>
          <p:cNvPr id="37" name="Straight Arrow Connector 36">
            <a:extLst>
              <a:ext uri="{FF2B5EF4-FFF2-40B4-BE49-F238E27FC236}">
                <a16:creationId xmlns:a16="http://schemas.microsoft.com/office/drawing/2014/main" id="{111A14B5-C39D-4BCB-9361-8362C79BCF3B}"/>
              </a:ext>
            </a:extLst>
          </p:cNvPr>
          <p:cNvCxnSpPr>
            <a:cxnSpLocks/>
          </p:cNvCxnSpPr>
          <p:nvPr/>
        </p:nvCxnSpPr>
        <p:spPr>
          <a:xfrm flipV="1">
            <a:off x="6777951" y="3364467"/>
            <a:ext cx="964311" cy="1074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A747F1E-0B81-4593-AB77-74963EA034F0}"/>
              </a:ext>
            </a:extLst>
          </p:cNvPr>
          <p:cNvSpPr txBox="1"/>
          <p:nvPr/>
        </p:nvSpPr>
        <p:spPr>
          <a:xfrm>
            <a:off x="7852049" y="1611013"/>
            <a:ext cx="139538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A323F13F-7D61-4C0C-AEC7-D3E438E23280}"/>
              </a:ext>
            </a:extLst>
          </p:cNvPr>
          <p:cNvSpPr txBox="1"/>
          <p:nvPr/>
        </p:nvSpPr>
        <p:spPr>
          <a:xfrm>
            <a:off x="8101304" y="4647958"/>
            <a:ext cx="1756378"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miFQDN</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sqlMiUsername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sqlMiPassword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41" name="Picture 40" descr="A close up of a sign&#10;&#10;Description automatically generated">
            <a:extLst>
              <a:ext uri="{FF2B5EF4-FFF2-40B4-BE49-F238E27FC236}">
                <a16:creationId xmlns:a16="http://schemas.microsoft.com/office/drawing/2014/main" id="{792D0508-73D9-4BEF-B054-7822058A718A}"/>
              </a:ext>
            </a:extLst>
          </p:cNvPr>
          <p:cNvPicPr>
            <a:picLocks noChangeAspect="1"/>
          </p:cNvPicPr>
          <p:nvPr/>
        </p:nvPicPr>
        <p:blipFill>
          <a:blip r:embed="rId8"/>
          <a:stretch>
            <a:fillRect/>
          </a:stretch>
        </p:blipFill>
        <p:spPr>
          <a:xfrm>
            <a:off x="10143147" y="4586151"/>
            <a:ext cx="1115096" cy="1115096"/>
          </a:xfrm>
          <a:prstGeom prst="rect">
            <a:avLst/>
          </a:prstGeom>
        </p:spPr>
      </p:pic>
      <p:pic>
        <p:nvPicPr>
          <p:cNvPr id="43" name="Picture 42" descr="A picture containing object&#10;&#10;Description automatically generated">
            <a:extLst>
              <a:ext uri="{FF2B5EF4-FFF2-40B4-BE49-F238E27FC236}">
                <a16:creationId xmlns:a16="http://schemas.microsoft.com/office/drawing/2014/main" id="{80F30155-3F98-412A-9B11-B172D33F8003}"/>
              </a:ext>
            </a:extLst>
          </p:cNvPr>
          <p:cNvPicPr>
            <a:picLocks noChangeAspect="1"/>
          </p:cNvPicPr>
          <p:nvPr/>
        </p:nvPicPr>
        <p:blipFill>
          <a:blip r:embed="rId9"/>
          <a:stretch>
            <a:fillRect/>
          </a:stretch>
        </p:blipFill>
        <p:spPr>
          <a:xfrm>
            <a:off x="8226234" y="5908270"/>
            <a:ext cx="3032009" cy="509283"/>
          </a:xfrm>
          <a:prstGeom prst="rect">
            <a:avLst/>
          </a:prstGeom>
        </p:spPr>
      </p:pic>
      <p:cxnSp>
        <p:nvCxnSpPr>
          <p:cNvPr id="46" name="Straight Arrow Connector 45">
            <a:extLst>
              <a:ext uri="{FF2B5EF4-FFF2-40B4-BE49-F238E27FC236}">
                <a16:creationId xmlns:a16="http://schemas.microsoft.com/office/drawing/2014/main" id="{0BEED658-08EA-4105-9352-6A66C049C0D6}"/>
              </a:ext>
            </a:extLst>
          </p:cNvPr>
          <p:cNvCxnSpPr>
            <a:cxnSpLocks/>
          </p:cNvCxnSpPr>
          <p:nvPr/>
        </p:nvCxnSpPr>
        <p:spPr>
          <a:xfrm>
            <a:off x="6987390" y="5248656"/>
            <a:ext cx="1040337" cy="9142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C3F4E75-0619-4EB6-A608-251BF094D9E5}"/>
              </a:ext>
            </a:extLst>
          </p:cNvPr>
          <p:cNvSpPr/>
          <p:nvPr/>
        </p:nvSpPr>
        <p:spPr>
          <a:xfrm>
            <a:off x="4209199" y="1592042"/>
            <a:ext cx="2706510" cy="9179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Segoe UI"/>
                <a:ea typeface="+mn-ea"/>
                <a:cs typeface="+mn-cs"/>
              </a:rPr>
              <a:t>SQL Login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SQLServer2008Username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SQLServer2008Password</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BB3874E6-6B72-4672-A47A-0E280C216C08}"/>
              </a:ext>
            </a:extLst>
          </p:cNvPr>
          <p:cNvSpPr txBox="1"/>
          <p:nvPr/>
        </p:nvSpPr>
        <p:spPr>
          <a:xfrm>
            <a:off x="7852049" y="582089"/>
            <a:ext cx="2460161"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Application/</a:t>
            </a: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ClientId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Application Secret Key</a:t>
            </a:r>
          </a:p>
        </p:txBody>
      </p:sp>
      <p:sp>
        <p:nvSpPr>
          <p:cNvPr id="54" name="TextBox 53">
            <a:extLst>
              <a:ext uri="{FF2B5EF4-FFF2-40B4-BE49-F238E27FC236}">
                <a16:creationId xmlns:a16="http://schemas.microsoft.com/office/drawing/2014/main" id="{414060B5-FC31-4F3B-A4E8-7B896CF3F6BA}"/>
              </a:ext>
            </a:extLst>
          </p:cNvPr>
          <p:cNvSpPr txBox="1"/>
          <p:nvPr/>
        </p:nvSpPr>
        <p:spPr>
          <a:xfrm>
            <a:off x="7852049" y="189559"/>
            <a:ext cx="30805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Database Migration Project</a:t>
            </a:r>
          </a:p>
        </p:txBody>
      </p:sp>
    </p:spTree>
    <p:extLst>
      <p:ext uri="{BB962C8B-B14F-4D97-AF65-F5344CB8AC3E}">
        <p14:creationId xmlns:p14="http://schemas.microsoft.com/office/powerpoint/2010/main" val="390307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31" grpId="0"/>
      <p:bldP spid="39" grpId="0"/>
      <p:bldP spid="40" grpId="0"/>
      <p:bldP spid="52" grpId="0"/>
      <p:bldP spid="53" grpId="0"/>
      <p:bldP spid="5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114BDD3-4242-4737-9855-619B75B784B3}"/>
              </a:ext>
            </a:extLst>
          </p:cNvPr>
          <p:cNvGrpSpPr/>
          <p:nvPr/>
        </p:nvGrpSpPr>
        <p:grpSpPr>
          <a:xfrm>
            <a:off x="1835285" y="1063557"/>
            <a:ext cx="9798995" cy="5631106"/>
            <a:chOff x="500125" y="2987748"/>
            <a:chExt cx="6883754" cy="3669273"/>
          </a:xfrm>
          <a:effectLst>
            <a:outerShdw blurRad="50800" dist="38100" dir="2700000" algn="tl" rotWithShape="0">
              <a:prstClr val="black">
                <a:alpha val="40000"/>
              </a:prstClr>
            </a:outerShdw>
          </a:effectLst>
        </p:grpSpPr>
        <p:pic>
          <p:nvPicPr>
            <p:cNvPr id="5" name="Picture 4">
              <a:extLst>
                <a:ext uri="{FF2B5EF4-FFF2-40B4-BE49-F238E27FC236}">
                  <a16:creationId xmlns:a16="http://schemas.microsoft.com/office/drawing/2014/main" id="{A850ACA8-0979-4158-89AF-DCE3484D716C}"/>
                </a:ext>
              </a:extLst>
            </p:cNvPr>
            <p:cNvPicPr>
              <a:picLocks noChangeAspect="1"/>
            </p:cNvPicPr>
            <p:nvPr/>
          </p:nvPicPr>
          <p:blipFill>
            <a:blip r:embed="rId2"/>
            <a:stretch>
              <a:fillRect/>
            </a:stretch>
          </p:blipFill>
          <p:spPr>
            <a:xfrm>
              <a:off x="500125" y="2987748"/>
              <a:ext cx="6883754" cy="3175163"/>
            </a:xfrm>
            <a:prstGeom prst="rect">
              <a:avLst/>
            </a:prstGeom>
            <a:ln>
              <a:solidFill>
                <a:schemeClr val="tx1"/>
              </a:solidFill>
            </a:ln>
          </p:spPr>
        </p:pic>
        <p:sp>
          <p:nvSpPr>
            <p:cNvPr id="6" name="TextBox 5">
              <a:extLst>
                <a:ext uri="{FF2B5EF4-FFF2-40B4-BE49-F238E27FC236}">
                  <a16:creationId xmlns:a16="http://schemas.microsoft.com/office/drawing/2014/main" id="{FBBBC0D0-7B92-43F5-AEC4-C33C59B18C0C}"/>
                </a:ext>
              </a:extLst>
            </p:cNvPr>
            <p:cNvSpPr txBox="1"/>
            <p:nvPr/>
          </p:nvSpPr>
          <p:spPr>
            <a:xfrm>
              <a:off x="839425" y="6255922"/>
              <a:ext cx="2280262" cy="4010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Replace </a:t>
              </a: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SQLSERVER2008 </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with </a:t>
              </a:r>
              <a:r>
                <a:rPr kumimoji="0" lang="en-US" sz="20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sqlVmPrivateIp</a:t>
              </a:r>
              <a:endPar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cxnSp>
        <p:nvCxnSpPr>
          <p:cNvPr id="8" name="Straight Arrow Connector 7">
            <a:extLst>
              <a:ext uri="{FF2B5EF4-FFF2-40B4-BE49-F238E27FC236}">
                <a16:creationId xmlns:a16="http://schemas.microsoft.com/office/drawing/2014/main" id="{270E25CC-6307-4671-AF22-05E16BE97BE2}"/>
              </a:ext>
            </a:extLst>
          </p:cNvPr>
          <p:cNvCxnSpPr>
            <a:cxnSpLocks/>
            <a:stCxn id="6" idx="0"/>
          </p:cNvCxnSpPr>
          <p:nvPr/>
        </p:nvCxnSpPr>
        <p:spPr>
          <a:xfrm flipH="1" flipV="1">
            <a:off x="2464343" y="4390418"/>
            <a:ext cx="1476906" cy="168869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Title 1">
            <a:extLst>
              <a:ext uri="{FF2B5EF4-FFF2-40B4-BE49-F238E27FC236}">
                <a16:creationId xmlns:a16="http://schemas.microsoft.com/office/drawing/2014/main" id="{76087EA9-7F3A-43BC-B123-41339EBE5CF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Module 5, Activity 6, Step 11</a:t>
            </a:r>
          </a:p>
        </p:txBody>
      </p:sp>
    </p:spTree>
    <p:extLst>
      <p:ext uri="{BB962C8B-B14F-4D97-AF65-F5344CB8AC3E}">
        <p14:creationId xmlns:p14="http://schemas.microsoft.com/office/powerpoint/2010/main" val="3272828891"/>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681723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9210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SQL DB (single/elastic pools) connectivity architecture</a:t>
            </a:r>
          </a:p>
        </p:txBody>
      </p:sp>
    </p:spTree>
    <p:extLst>
      <p:ext uri="{BB962C8B-B14F-4D97-AF65-F5344CB8AC3E}">
        <p14:creationId xmlns:p14="http://schemas.microsoft.com/office/powerpoint/2010/main" val="373808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SQL MI connectivity architecture</a:t>
            </a:r>
          </a:p>
        </p:txBody>
      </p:sp>
    </p:spTree>
    <p:extLst>
      <p:ext uri="{BB962C8B-B14F-4D97-AF65-F5344CB8AC3E}">
        <p14:creationId xmlns:p14="http://schemas.microsoft.com/office/powerpoint/2010/main" val="13146111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16773585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091922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2362374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VMs</a:t>
            </a:r>
          </a:p>
        </p:txBody>
      </p:sp>
    </p:spTree>
    <p:extLst>
      <p:ext uri="{BB962C8B-B14F-4D97-AF65-F5344CB8AC3E}">
        <p14:creationId xmlns:p14="http://schemas.microsoft.com/office/powerpoint/2010/main" val="410935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060401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413748464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2126358" y="807607"/>
            <a:ext cx="10065641" cy="519239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C13DC04-0F80-4246-ABE4-583EE24BEDDC}"/>
              </a:ext>
            </a:extLst>
          </p:cNvPr>
          <p:cNvSpPr/>
          <p:nvPr/>
        </p:nvSpPr>
        <p:spPr>
          <a:xfrm>
            <a:off x="2293326" y="992273"/>
            <a:ext cx="7348015" cy="4779819"/>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Virtual cluster</a:t>
            </a:r>
          </a:p>
        </p:txBody>
      </p:sp>
      <p:sp>
        <p:nvSpPr>
          <p:cNvPr id="63" name="TextBox 62"/>
          <p:cNvSpPr txBox="1"/>
          <p:nvPr/>
        </p:nvSpPr>
        <p:spPr>
          <a:xfrm>
            <a:off x="11424156" y="807607"/>
            <a:ext cx="7678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F80848C-CA5E-43FC-BD5E-6F469EC18B9E}"/>
              </a:ext>
            </a:extLst>
          </p:cNvPr>
          <p:cNvSpPr/>
          <p:nvPr/>
        </p:nvSpPr>
        <p:spPr>
          <a:xfrm>
            <a:off x="4392041" y="3062921"/>
            <a:ext cx="2867891" cy="1808018"/>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28" name="Rectangle 27">
            <a:extLst>
              <a:ext uri="{FF2B5EF4-FFF2-40B4-BE49-F238E27FC236}">
                <a16:creationId xmlns:a16="http://schemas.microsoft.com/office/drawing/2014/main" id="{0C901EA7-3472-4C8C-99F4-A894ACE6C841}"/>
              </a:ext>
            </a:extLst>
          </p:cNvPr>
          <p:cNvSpPr/>
          <p:nvPr/>
        </p:nvSpPr>
        <p:spPr>
          <a:xfrm>
            <a:off x="7469642" y="1293611"/>
            <a:ext cx="904009" cy="4208318"/>
          </a:xfrm>
          <a:prstGeom prst="rect">
            <a:avLst/>
          </a:prstGeom>
          <a:solidFill>
            <a:srgbClr val="FF000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2CA2DA-B8FC-4196-8EF2-040C4B4A9535}"/>
              </a:ext>
            </a:extLst>
          </p:cNvPr>
          <p:cNvSpPr txBox="1"/>
          <p:nvPr/>
        </p:nvSpPr>
        <p:spPr>
          <a:xfrm>
            <a:off x="9729462" y="2693253"/>
            <a:ext cx="2048831"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TDS endpoint (private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grpSp>
        <p:nvGrpSpPr>
          <p:cNvPr id="12" name="Group 11">
            <a:extLst>
              <a:ext uri="{FF2B5EF4-FFF2-40B4-BE49-F238E27FC236}">
                <a16:creationId xmlns:a16="http://schemas.microsoft.com/office/drawing/2014/main" id="{7428C5FE-6C93-42A5-A712-2231584A5020}"/>
              </a:ext>
            </a:extLst>
          </p:cNvPr>
          <p:cNvGrpSpPr/>
          <p:nvPr/>
        </p:nvGrpSpPr>
        <p:grpSpPr>
          <a:xfrm>
            <a:off x="1706569" y="4680469"/>
            <a:ext cx="1432116" cy="228600"/>
            <a:chOff x="1611776" y="2727285"/>
            <a:chExt cx="1432116" cy="228600"/>
          </a:xfrm>
          <a:solidFill>
            <a:srgbClr val="002060"/>
          </a:solidFill>
        </p:grpSpPr>
        <p:cxnSp>
          <p:nvCxnSpPr>
            <p:cNvPr id="13" name="Straight Connector 12">
              <a:extLst>
                <a:ext uri="{FF2B5EF4-FFF2-40B4-BE49-F238E27FC236}">
                  <a16:creationId xmlns:a16="http://schemas.microsoft.com/office/drawing/2014/main" id="{3CB42E1D-BEF7-4D6D-AC8F-47AA6E9F141A}"/>
                </a:ext>
              </a:extLst>
            </p:cNvPr>
            <p:cNvCxnSpPr>
              <a:cxnSpLocks/>
            </p:cNvCxnSpPr>
            <p:nvPr/>
          </p:nvCxnSpPr>
          <p:spPr>
            <a:xfrm>
              <a:off x="1840376" y="2841585"/>
              <a:ext cx="1203516"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5920072-F759-4FE8-92C1-CA0BEC8FE0B3}"/>
                </a:ext>
              </a:extLst>
            </p:cNvPr>
            <p:cNvSpPr/>
            <p:nvPr/>
          </p:nvSpPr>
          <p:spPr>
            <a:xfrm>
              <a:off x="1611776" y="2727285"/>
              <a:ext cx="228600" cy="22860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3529059D-0535-4DFC-9C33-EAEBB1B23BA0}"/>
              </a:ext>
            </a:extLst>
          </p:cNvPr>
          <p:cNvSpPr/>
          <p:nvPr/>
        </p:nvSpPr>
        <p:spPr>
          <a:xfrm>
            <a:off x="5842344" y="3225838"/>
            <a:ext cx="1161592" cy="10450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Engine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6" name="Rectangle 15">
            <a:extLst>
              <a:ext uri="{FF2B5EF4-FFF2-40B4-BE49-F238E27FC236}">
                <a16:creationId xmlns:a16="http://schemas.microsoft.com/office/drawing/2014/main" id="{C9A269F2-C67B-4766-8327-EF34B3EAEBB7}"/>
              </a:ext>
            </a:extLst>
          </p:cNvPr>
          <p:cNvSpPr/>
          <p:nvPr/>
        </p:nvSpPr>
        <p:spPr>
          <a:xfrm>
            <a:off x="4625798" y="3653109"/>
            <a:ext cx="1074782" cy="96792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SQL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Node Agent</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nvGrpSpPr>
          <p:cNvPr id="17" name="Group 16">
            <a:extLst>
              <a:ext uri="{FF2B5EF4-FFF2-40B4-BE49-F238E27FC236}">
                <a16:creationId xmlns:a16="http://schemas.microsoft.com/office/drawing/2014/main" id="{04C1DADE-9226-40C8-A046-6EA290AA4722}"/>
              </a:ext>
            </a:extLst>
          </p:cNvPr>
          <p:cNvGrpSpPr/>
          <p:nvPr/>
        </p:nvGrpSpPr>
        <p:grpSpPr>
          <a:xfrm flipH="1">
            <a:off x="8925283" y="2437486"/>
            <a:ext cx="1432116" cy="228600"/>
            <a:chOff x="1611776" y="2727285"/>
            <a:chExt cx="1432116" cy="228600"/>
          </a:xfrm>
        </p:grpSpPr>
        <p:cxnSp>
          <p:nvCxnSpPr>
            <p:cNvPr id="18" name="Straight Connector 17">
              <a:extLst>
                <a:ext uri="{FF2B5EF4-FFF2-40B4-BE49-F238E27FC236}">
                  <a16:creationId xmlns:a16="http://schemas.microsoft.com/office/drawing/2014/main" id="{CECEB853-6D58-4E87-87B6-715CC5D9DE6B}"/>
                </a:ext>
              </a:extLst>
            </p:cNvPr>
            <p:cNvCxnSpPr>
              <a:cxnSpLocks/>
            </p:cNvCxnSpPr>
            <p:nvPr/>
          </p:nvCxnSpPr>
          <p:spPr>
            <a:xfrm>
              <a:off x="1840376" y="2841585"/>
              <a:ext cx="120351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D28416-FAD2-46AB-91AB-44B82A364049}"/>
                </a:ext>
              </a:extLst>
            </p:cNvPr>
            <p:cNvSpPr/>
            <p:nvPr/>
          </p:nvSpPr>
          <p:spPr>
            <a:xfrm>
              <a:off x="1611776" y="272728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ACDA13AC-D525-4C28-8008-E8DBFACC2F5E}"/>
              </a:ext>
            </a:extLst>
          </p:cNvPr>
          <p:cNvSpPr/>
          <p:nvPr/>
        </p:nvSpPr>
        <p:spPr>
          <a:xfrm>
            <a:off x="2648380" y="4474052"/>
            <a:ext cx="577971" cy="6206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LB</a:t>
            </a:r>
          </a:p>
        </p:txBody>
      </p:sp>
      <p:sp>
        <p:nvSpPr>
          <p:cNvPr id="23" name="Rectangle 22">
            <a:extLst>
              <a:ext uri="{FF2B5EF4-FFF2-40B4-BE49-F238E27FC236}">
                <a16:creationId xmlns:a16="http://schemas.microsoft.com/office/drawing/2014/main" id="{E64643FC-17DB-484E-9534-9C9DEED52909}"/>
              </a:ext>
            </a:extLst>
          </p:cNvPr>
          <p:cNvSpPr/>
          <p:nvPr/>
        </p:nvSpPr>
        <p:spPr>
          <a:xfrm>
            <a:off x="8783519" y="22310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ILB</a:t>
            </a:r>
          </a:p>
        </p:txBody>
      </p:sp>
      <p:sp>
        <p:nvSpPr>
          <p:cNvPr id="25" name="Rectangle 24">
            <a:extLst>
              <a:ext uri="{FF2B5EF4-FFF2-40B4-BE49-F238E27FC236}">
                <a16:creationId xmlns:a16="http://schemas.microsoft.com/office/drawing/2014/main" id="{BC2BC6DB-543D-4413-8F8A-2E4F624ACE61}"/>
              </a:ext>
            </a:extLst>
          </p:cNvPr>
          <p:cNvSpPr/>
          <p:nvPr/>
        </p:nvSpPr>
        <p:spPr>
          <a:xfrm>
            <a:off x="7616274" y="1456528"/>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6" name="Rectangle 25">
            <a:extLst>
              <a:ext uri="{FF2B5EF4-FFF2-40B4-BE49-F238E27FC236}">
                <a16:creationId xmlns:a16="http://schemas.microsoft.com/office/drawing/2014/main" id="{3B64769E-333B-4925-9121-F8153E223DEF}"/>
              </a:ext>
            </a:extLst>
          </p:cNvPr>
          <p:cNvSpPr/>
          <p:nvPr/>
        </p:nvSpPr>
        <p:spPr>
          <a:xfrm>
            <a:off x="7613130" y="23453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7" name="Rectangle 26">
            <a:extLst>
              <a:ext uri="{FF2B5EF4-FFF2-40B4-BE49-F238E27FC236}">
                <a16:creationId xmlns:a16="http://schemas.microsoft.com/office/drawing/2014/main" id="{0F6DA861-0EC5-402B-B12F-05CD48722524}"/>
              </a:ext>
            </a:extLst>
          </p:cNvPr>
          <p:cNvSpPr/>
          <p:nvPr/>
        </p:nvSpPr>
        <p:spPr>
          <a:xfrm>
            <a:off x="7613130" y="46804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cxnSp>
        <p:nvCxnSpPr>
          <p:cNvPr id="31" name="Straight Connector 30">
            <a:extLst>
              <a:ext uri="{FF2B5EF4-FFF2-40B4-BE49-F238E27FC236}">
                <a16:creationId xmlns:a16="http://schemas.microsoft.com/office/drawing/2014/main" id="{9E14BC23-C4E6-4A8E-A515-6EAE78CDD24E}"/>
              </a:ext>
            </a:extLst>
          </p:cNvPr>
          <p:cNvCxnSpPr>
            <a:cxnSpLocks/>
            <a:stCxn id="23" idx="1"/>
          </p:cNvCxnSpPr>
          <p:nvPr/>
        </p:nvCxnSpPr>
        <p:spPr>
          <a:xfrm flipH="1">
            <a:off x="8191101" y="2541395"/>
            <a:ext cx="592418"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2A1FEB-AAE6-4EE9-9BDA-99EA32AE2418}"/>
              </a:ext>
            </a:extLst>
          </p:cNvPr>
          <p:cNvCxnSpPr>
            <a:cxnSpLocks/>
            <a:stCxn id="26" idx="1"/>
            <a:endCxn id="15" idx="3"/>
          </p:cNvCxnSpPr>
          <p:nvPr/>
        </p:nvCxnSpPr>
        <p:spPr>
          <a:xfrm flipH="1">
            <a:off x="7003936" y="2655695"/>
            <a:ext cx="609194" cy="10926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21C2BEC-0608-4D74-AB97-303FD12BD548}"/>
              </a:ext>
            </a:extLst>
          </p:cNvPr>
          <p:cNvSpPr txBox="1"/>
          <p:nvPr/>
        </p:nvSpPr>
        <p:spPr>
          <a:xfrm>
            <a:off x="7536775" y="1814854"/>
            <a:ext cx="4662345" cy="3693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mi_name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dns_zone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&gt;.database.windows.net</a:t>
            </a:r>
          </a:p>
        </p:txBody>
      </p:sp>
      <p:sp>
        <p:nvSpPr>
          <p:cNvPr id="101" name="Scroll: Horizontal 100">
            <a:extLst>
              <a:ext uri="{FF2B5EF4-FFF2-40B4-BE49-F238E27FC236}">
                <a16:creationId xmlns:a16="http://schemas.microsoft.com/office/drawing/2014/main" id="{D4D9ED73-6506-4AB6-89DB-C4C8BBA55DF8}"/>
              </a:ext>
            </a:extLst>
          </p:cNvPr>
          <p:cNvSpPr/>
          <p:nvPr/>
        </p:nvSpPr>
        <p:spPr>
          <a:xfrm>
            <a:off x="8022164" y="2124994"/>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02" name="Scroll: Horizontal 101">
            <a:extLst>
              <a:ext uri="{FF2B5EF4-FFF2-40B4-BE49-F238E27FC236}">
                <a16:creationId xmlns:a16="http://schemas.microsoft.com/office/drawing/2014/main" id="{2C1BD3F5-A601-46E0-9911-EFB9BDCB58F9}"/>
              </a:ext>
            </a:extLst>
          </p:cNvPr>
          <p:cNvSpPr/>
          <p:nvPr/>
        </p:nvSpPr>
        <p:spPr>
          <a:xfrm>
            <a:off x="1726090" y="420761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44" name="Rectangle 43"/>
          <p:cNvSpPr/>
          <p:nvPr/>
        </p:nvSpPr>
        <p:spPr>
          <a:xfrm>
            <a:off x="4401025" y="3076762"/>
            <a:ext cx="112664" cy="179417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4408225" y="306837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4408102" y="322302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p:cNvSpPr/>
          <p:nvPr/>
        </p:nvSpPr>
        <p:spPr>
          <a:xfrm>
            <a:off x="4407267" y="338131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408010" y="354488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4407887" y="369953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4407052" y="3857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Scroll: Horizontal 98">
            <a:extLst>
              <a:ext uri="{FF2B5EF4-FFF2-40B4-BE49-F238E27FC236}">
                <a16:creationId xmlns:a16="http://schemas.microsoft.com/office/drawing/2014/main" id="{51CFC1EB-F1CD-47AC-8F83-0A3C046A71F1}"/>
              </a:ext>
            </a:extLst>
          </p:cNvPr>
          <p:cNvSpPr/>
          <p:nvPr/>
        </p:nvSpPr>
        <p:spPr>
          <a:xfrm>
            <a:off x="4316713" y="3555248"/>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56" name="Rectangle 55"/>
          <p:cNvSpPr/>
          <p:nvPr/>
        </p:nvSpPr>
        <p:spPr>
          <a:xfrm>
            <a:off x="4409051" y="4007696"/>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p:cNvSpPr/>
          <p:nvPr/>
        </p:nvSpPr>
        <p:spPr>
          <a:xfrm>
            <a:off x="4408928" y="4162347"/>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4408093" y="4320641"/>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4403063" y="4481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4402940" y="4636480"/>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91A8B234-9F9C-4D1B-9DD6-BD6C10340D54}"/>
              </a:ext>
            </a:extLst>
          </p:cNvPr>
          <p:cNvCxnSpPr>
            <a:cxnSpLocks/>
            <a:stCxn id="16" idx="1"/>
            <a:endCxn id="22" idx="3"/>
          </p:cNvCxnSpPr>
          <p:nvPr/>
        </p:nvCxnSpPr>
        <p:spPr>
          <a:xfrm flipH="1">
            <a:off x="3226351" y="4137070"/>
            <a:ext cx="1399447" cy="64730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9687" y="2711329"/>
            <a:ext cx="14755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Windows Firewall</a:t>
            </a:r>
          </a:p>
        </p:txBody>
      </p:sp>
      <p:pic>
        <p:nvPicPr>
          <p:cNvPr id="65" name="Picture 64">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531" y="898159"/>
            <a:ext cx="662520" cy="869812"/>
          </a:xfrm>
          <a:prstGeom prst="rect">
            <a:avLst/>
          </a:prstGeom>
        </p:spPr>
      </p:pic>
      <p:sp>
        <p:nvSpPr>
          <p:cNvPr id="61" name="TextBox 60">
            <a:extLst>
              <a:ext uri="{FF2B5EF4-FFF2-40B4-BE49-F238E27FC236}">
                <a16:creationId xmlns:a16="http://schemas.microsoft.com/office/drawing/2014/main" id="{6616429A-DD7C-4AE4-942C-F6169C16FC01}"/>
              </a:ext>
            </a:extLst>
          </p:cNvPr>
          <p:cNvSpPr txBox="1"/>
          <p:nvPr/>
        </p:nvSpPr>
        <p:spPr>
          <a:xfrm>
            <a:off x="453769" y="5122838"/>
            <a:ext cx="2293833"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SQL Management (public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cxnSp>
        <p:nvCxnSpPr>
          <p:cNvPr id="29" name="Straight Connector 28">
            <a:extLst>
              <a:ext uri="{FF2B5EF4-FFF2-40B4-BE49-F238E27FC236}">
                <a16:creationId xmlns:a16="http://schemas.microsoft.com/office/drawing/2014/main" id="{D777EC32-7673-404A-96FF-A80D3C9796B4}"/>
              </a:ext>
            </a:extLst>
          </p:cNvPr>
          <p:cNvCxnSpPr/>
          <p:nvPr/>
        </p:nvCxnSpPr>
        <p:spPr>
          <a:xfrm>
            <a:off x="2587119" y="3276686"/>
            <a:ext cx="1804922" cy="159425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65BEFD-898F-43C4-AF15-1BF61F58B019}"/>
              </a:ext>
            </a:extLst>
          </p:cNvPr>
          <p:cNvCxnSpPr/>
          <p:nvPr/>
        </p:nvCxnSpPr>
        <p:spPr>
          <a:xfrm>
            <a:off x="4042885" y="2341228"/>
            <a:ext cx="3217047" cy="72050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DC6B8D5E-2AF3-4FCA-8E11-75CF4E756089}"/>
              </a:ext>
            </a:extLst>
          </p:cNvPr>
          <p:cNvGrpSpPr/>
          <p:nvPr/>
        </p:nvGrpSpPr>
        <p:grpSpPr>
          <a:xfrm>
            <a:off x="4843336" y="1298346"/>
            <a:ext cx="1477261" cy="931317"/>
            <a:chOff x="2382485" y="586142"/>
            <a:chExt cx="2867891" cy="1808018"/>
          </a:xfrm>
        </p:grpSpPr>
        <p:sp>
          <p:nvSpPr>
            <p:cNvPr id="71" name="Rectangle 70">
              <a:extLst>
                <a:ext uri="{FF2B5EF4-FFF2-40B4-BE49-F238E27FC236}">
                  <a16:creationId xmlns:a16="http://schemas.microsoft.com/office/drawing/2014/main" id="{C82F98B9-F031-49C4-9827-5733B855D7FC}"/>
                </a:ext>
              </a:extLst>
            </p:cNvPr>
            <p:cNvSpPr/>
            <p:nvPr/>
          </p:nvSpPr>
          <p:spPr>
            <a:xfrm>
              <a:off x="2382485" y="586142"/>
              <a:ext cx="2867891" cy="1808018"/>
            </a:xfrm>
            <a:prstGeom prst="rect">
              <a:avLst/>
            </a:prstGeom>
            <a:solidFill>
              <a:srgbClr val="4472C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3" name="Rectangle 72">
              <a:extLst>
                <a:ext uri="{FF2B5EF4-FFF2-40B4-BE49-F238E27FC236}">
                  <a16:creationId xmlns:a16="http://schemas.microsoft.com/office/drawing/2014/main" id="{7FDF5052-F52C-46BD-93FD-EC2F2077FBD5}"/>
                </a:ext>
              </a:extLst>
            </p:cNvPr>
            <p:cNvSpPr/>
            <p:nvPr/>
          </p:nvSpPr>
          <p:spPr>
            <a:xfrm>
              <a:off x="3832788" y="749059"/>
              <a:ext cx="1161592" cy="10450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74" name="Rectangle 73">
              <a:extLst>
                <a:ext uri="{FF2B5EF4-FFF2-40B4-BE49-F238E27FC236}">
                  <a16:creationId xmlns:a16="http://schemas.microsoft.com/office/drawing/2014/main" id="{CE5728B4-EB88-474E-94AC-44D2842C8795}"/>
                </a:ext>
              </a:extLst>
            </p:cNvPr>
            <p:cNvSpPr/>
            <p:nvPr/>
          </p:nvSpPr>
          <p:spPr>
            <a:xfrm>
              <a:off x="2616242" y="1176330"/>
              <a:ext cx="1074782" cy="9679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
        <p:nvSpPr>
          <p:cNvPr id="76" name="TextBox 75"/>
          <p:cNvSpPr txBox="1"/>
          <p:nvPr/>
        </p:nvSpPr>
        <p:spPr>
          <a:xfrm>
            <a:off x="2512800" y="1920593"/>
            <a:ext cx="15515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primary node</a:t>
            </a:r>
          </a:p>
        </p:txBody>
      </p:sp>
      <p:grpSp>
        <p:nvGrpSpPr>
          <p:cNvPr id="77" name="Group 76">
            <a:extLst>
              <a:ext uri="{FF2B5EF4-FFF2-40B4-BE49-F238E27FC236}">
                <a16:creationId xmlns:a16="http://schemas.microsoft.com/office/drawing/2014/main" id="{5E9C934C-EFBD-4B15-85F4-5746A55959E0}"/>
              </a:ext>
            </a:extLst>
          </p:cNvPr>
          <p:cNvGrpSpPr/>
          <p:nvPr/>
        </p:nvGrpSpPr>
        <p:grpSpPr>
          <a:xfrm>
            <a:off x="2587119" y="2345369"/>
            <a:ext cx="1477261" cy="931317"/>
            <a:chOff x="2382485" y="586142"/>
            <a:chExt cx="2867891" cy="1808018"/>
          </a:xfrm>
        </p:grpSpPr>
        <p:sp>
          <p:nvSpPr>
            <p:cNvPr id="78" name="Rectangle 77">
              <a:extLst>
                <a:ext uri="{FF2B5EF4-FFF2-40B4-BE49-F238E27FC236}">
                  <a16:creationId xmlns:a16="http://schemas.microsoft.com/office/drawing/2014/main" id="{514630C6-813D-48D2-897A-7225B3562381}"/>
                </a:ext>
              </a:extLst>
            </p:cNvPr>
            <p:cNvSpPr/>
            <p:nvPr/>
          </p:nvSpPr>
          <p:spPr>
            <a:xfrm>
              <a:off x="2382485" y="586142"/>
              <a:ext cx="2867891" cy="1808018"/>
            </a:xfrm>
            <a:prstGeom prst="rect">
              <a:avLst/>
            </a:prstGeom>
            <a:solidFill>
              <a:srgbClr val="4472C4">
                <a:alpha val="25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9" name="Rectangle 78">
              <a:extLst>
                <a:ext uri="{FF2B5EF4-FFF2-40B4-BE49-F238E27FC236}">
                  <a16:creationId xmlns:a16="http://schemas.microsoft.com/office/drawing/2014/main" id="{93650DD4-C2E8-4173-AC41-2AB8F7430D76}"/>
                </a:ext>
              </a:extLst>
            </p:cNvPr>
            <p:cNvSpPr/>
            <p:nvPr/>
          </p:nvSpPr>
          <p:spPr>
            <a:xfrm>
              <a:off x="3832788" y="749059"/>
              <a:ext cx="1161592" cy="1045086"/>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80" name="Rectangle 79">
              <a:extLst>
                <a:ext uri="{FF2B5EF4-FFF2-40B4-BE49-F238E27FC236}">
                  <a16:creationId xmlns:a16="http://schemas.microsoft.com/office/drawing/2014/main" id="{44EB2666-E0A0-4840-8AFE-C3CBCD90A15F}"/>
                </a:ext>
              </a:extLst>
            </p:cNvPr>
            <p:cNvSpPr/>
            <p:nvPr/>
          </p:nvSpPr>
          <p:spPr>
            <a:xfrm>
              <a:off x="2616242" y="1176330"/>
              <a:ext cx="1074782" cy="967922"/>
            </a:xfrm>
            <a:prstGeom prst="rect">
              <a:avLst/>
            </a:prstGeom>
            <a:solidFill>
              <a:srgbClr val="00206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10188040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41" name="TextBox 40"/>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Tree>
    <p:extLst>
      <p:ext uri="{BB962C8B-B14F-4D97-AF65-F5344CB8AC3E}">
        <p14:creationId xmlns:p14="http://schemas.microsoft.com/office/powerpoint/2010/main" val="30864585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spTree>
    <p:extLst>
      <p:ext uri="{BB962C8B-B14F-4D97-AF65-F5344CB8AC3E}">
        <p14:creationId xmlns:p14="http://schemas.microsoft.com/office/powerpoint/2010/main" val="595053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Tree>
    <p:extLst>
      <p:ext uri="{BB962C8B-B14F-4D97-AF65-F5344CB8AC3E}">
        <p14:creationId xmlns:p14="http://schemas.microsoft.com/office/powerpoint/2010/main" val="10203426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2806" y="282933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6002" y="339548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20799" y="472098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Scroll: Horizontal 33">
            <a:extLst>
              <a:ext uri="{FF2B5EF4-FFF2-40B4-BE49-F238E27FC236}">
                <a16:creationId xmlns:a16="http://schemas.microsoft.com/office/drawing/2014/main" id="{5A76A63F-3629-412A-BC28-010489E8954C}"/>
              </a:ext>
            </a:extLst>
          </p:cNvPr>
          <p:cNvSpPr/>
          <p:nvPr/>
        </p:nvSpPr>
        <p:spPr>
          <a:xfrm>
            <a:off x="2571261" y="493561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
        <p:nvSpPr>
          <p:cNvPr id="47" name="Scroll: Horizontal 46">
            <a:extLst>
              <a:ext uri="{FF2B5EF4-FFF2-40B4-BE49-F238E27FC236}">
                <a16:creationId xmlns:a16="http://schemas.microsoft.com/office/drawing/2014/main" id="{00DF03ED-D2EF-4108-8166-EB42A343244C}"/>
              </a:ext>
            </a:extLst>
          </p:cNvPr>
          <p:cNvSpPr/>
          <p:nvPr/>
        </p:nvSpPr>
        <p:spPr>
          <a:xfrm>
            <a:off x="7480015" y="250297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Tree>
    <p:extLst>
      <p:ext uri="{BB962C8B-B14F-4D97-AF65-F5344CB8AC3E}">
        <p14:creationId xmlns:p14="http://schemas.microsoft.com/office/powerpoint/2010/main" val="3529554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2885" y="1112079"/>
            <a:ext cx="10633864"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3138532" y="1408277"/>
            <a:ext cx="2836163" cy="36228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3109" y="6478878"/>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1416921" y="6187255"/>
            <a:ext cx="2681824" cy="584775"/>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On-Premises</a:t>
            </a:r>
          </a:p>
        </p:txBody>
      </p:sp>
      <p:sp>
        <p:nvSpPr>
          <p:cNvPr id="6" name="TextBox 5"/>
          <p:cNvSpPr txBox="1"/>
          <p:nvPr/>
        </p:nvSpPr>
        <p:spPr>
          <a:xfrm>
            <a:off x="1857363" y="112642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3162578"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VNet</a:t>
            </a:r>
          </a:p>
        </p:txBody>
      </p:sp>
      <p:sp>
        <p:nvSpPr>
          <p:cNvPr id="34" name="Rectangle 33">
            <a:extLst>
              <a:ext uri="{FF2B5EF4-FFF2-40B4-BE49-F238E27FC236}">
                <a16:creationId xmlns:a16="http://schemas.microsoft.com/office/drawing/2014/main" id="{B8993643-7DA9-4690-93DE-D35172065CB1}"/>
              </a:ext>
            </a:extLst>
          </p:cNvPr>
          <p:cNvSpPr/>
          <p:nvPr/>
        </p:nvSpPr>
        <p:spPr bwMode="auto">
          <a:xfrm>
            <a:off x="3359484" y="2009435"/>
            <a:ext cx="2104282" cy="2294625"/>
          </a:xfrm>
          <a:prstGeom prst="rect">
            <a:avLst/>
          </a:prstGeom>
          <a:solidFill>
            <a:schemeClr val="accent6">
              <a:lumMod val="60000"/>
              <a:lumOff val="40000"/>
            </a:schemeClr>
          </a:solidFill>
          <a:ln w="1905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pic>
        <p:nvPicPr>
          <p:cNvPr id="35" name="Picture 34">
            <a:extLst>
              <a:ext uri="{FF2B5EF4-FFF2-40B4-BE49-F238E27FC236}">
                <a16:creationId xmlns:a16="http://schemas.microsoft.com/office/drawing/2014/main" id="{7A30A9B0-C69E-4407-AA9C-96884020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256" y="2222543"/>
            <a:ext cx="951357" cy="1249020"/>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4874110" y="4094828"/>
            <a:ext cx="0" cy="2283466"/>
          </a:xfrm>
          <a:prstGeom prst="straightConnector1">
            <a:avLst/>
          </a:prstGeom>
          <a:ln w="4445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98143" y="3590697"/>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52.246.255.77</a:t>
            </a:r>
          </a:p>
        </p:txBody>
      </p:sp>
      <p:sp>
        <p:nvSpPr>
          <p:cNvPr id="42" name="TextBox 41"/>
          <p:cNvSpPr txBox="1"/>
          <p:nvPr/>
        </p:nvSpPr>
        <p:spPr>
          <a:xfrm>
            <a:off x="5334566" y="5632240"/>
            <a:ext cx="145389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SNAT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23.125.76.123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20.45.12.456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2330" y="5776912"/>
            <a:ext cx="736098" cy="493009"/>
          </a:xfrm>
          <a:prstGeom prst="rect">
            <a:avLst/>
          </a:prstGeom>
          <a:solidFill>
            <a:schemeClr val="bg1"/>
          </a:solidFill>
          <a:ln w="76200">
            <a:noFill/>
          </a:ln>
        </p:spPr>
      </p:pic>
      <p:graphicFrame>
        <p:nvGraphicFramePr>
          <p:cNvPr id="14" name="Table 13"/>
          <p:cNvGraphicFramePr>
            <a:graphicFrameLocks noGrp="1"/>
          </p:cNvGraphicFramePr>
          <p:nvPr/>
        </p:nvGraphicFramePr>
        <p:xfrm>
          <a:off x="1410317" y="5691477"/>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rgbClr val="00B050"/>
                    </a:solidFill>
                  </a:tcPr>
                </a:tc>
                <a:extLst>
                  <a:ext uri="{0D108BD9-81ED-4DB2-BD59-A6C34878D82A}">
                    <a16:rowId xmlns:a16="http://schemas.microsoft.com/office/drawing/2014/main" val="2880337600"/>
                  </a:ext>
                </a:extLst>
              </a:tr>
            </a:tbl>
          </a:graphicData>
        </a:graphic>
      </p:graphicFrame>
      <p:graphicFrame>
        <p:nvGraphicFramePr>
          <p:cNvPr id="52" name="Table 51"/>
          <p:cNvGraphicFramePr>
            <a:graphicFrameLocks noGrp="1"/>
          </p:cNvGraphicFramePr>
          <p:nvPr/>
        </p:nvGraphicFramePr>
        <p:xfrm>
          <a:off x="1416921" y="4597685"/>
          <a:ext cx="2609062" cy="54864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23.125.76.123</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r h="248076">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20.45.12.456</a:t>
                      </a: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extLst>
                  <a:ext uri="{0D108BD9-81ED-4DB2-BD59-A6C34878D82A}">
                    <a16:rowId xmlns:a16="http://schemas.microsoft.com/office/drawing/2014/main" val="862156366"/>
                  </a:ext>
                </a:extLst>
              </a:tr>
            </a:tbl>
          </a:graphicData>
        </a:graphic>
      </p:graphicFrame>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5461" y="4643096"/>
            <a:ext cx="634958" cy="634958"/>
          </a:xfrm>
          <a:prstGeom prst="rect">
            <a:avLst/>
          </a:prstGeom>
        </p:spPr>
      </p:pic>
      <p:sp>
        <p:nvSpPr>
          <p:cNvPr id="59" name="Rectangle 58"/>
          <p:cNvSpPr/>
          <p:nvPr/>
        </p:nvSpPr>
        <p:spPr>
          <a:xfrm>
            <a:off x="8946893" y="1408277"/>
            <a:ext cx="2836163" cy="36228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8970939"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VNet</a:t>
            </a:r>
          </a:p>
        </p:txBody>
      </p:sp>
      <p:sp>
        <p:nvSpPr>
          <p:cNvPr id="68" name="Rectangle 67">
            <a:extLst>
              <a:ext uri="{FF2B5EF4-FFF2-40B4-BE49-F238E27FC236}">
                <a16:creationId xmlns:a16="http://schemas.microsoft.com/office/drawing/2014/main" id="{B8993643-7DA9-4690-93DE-D35172065CB1}"/>
              </a:ext>
            </a:extLst>
          </p:cNvPr>
          <p:cNvSpPr/>
          <p:nvPr/>
        </p:nvSpPr>
        <p:spPr bwMode="auto">
          <a:xfrm>
            <a:off x="9447941" y="1919026"/>
            <a:ext cx="2104282" cy="2678659"/>
          </a:xfrm>
          <a:prstGeom prst="rect">
            <a:avLst/>
          </a:prstGeom>
          <a:solidFill>
            <a:schemeClr val="accent5">
              <a:lumMod val="60000"/>
              <a:lumOff val="40000"/>
            </a:schemeClr>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cxnSp>
        <p:nvCxnSpPr>
          <p:cNvPr id="17" name="Straight Connector 16"/>
          <p:cNvCxnSpPr/>
          <p:nvPr/>
        </p:nvCxnSpPr>
        <p:spPr>
          <a:xfrm>
            <a:off x="4409522" y="3471563"/>
            <a:ext cx="0" cy="380744"/>
          </a:xfrm>
          <a:prstGeom prst="line">
            <a:avLst/>
          </a:prstGeom>
          <a:ln w="34925">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4913" y="2156279"/>
            <a:ext cx="1094217" cy="1094217"/>
          </a:xfrm>
          <a:prstGeom prst="rect">
            <a:avLst/>
          </a:prstGeom>
        </p:spPr>
      </p:pic>
      <p:cxnSp>
        <p:nvCxnSpPr>
          <p:cNvPr id="72" name="Straight Connector 71"/>
          <p:cNvCxnSpPr/>
          <p:nvPr/>
        </p:nvCxnSpPr>
        <p:spPr>
          <a:xfrm flipH="1">
            <a:off x="9781536" y="2543267"/>
            <a:ext cx="373377" cy="0"/>
          </a:xfrm>
          <a:prstGeom prst="line">
            <a:avLst/>
          </a:prstGeom>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625767" y="3205585"/>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VIP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56.226.155.47</a:t>
            </a:r>
          </a:p>
        </p:txBody>
      </p:sp>
      <p:graphicFrame>
        <p:nvGraphicFramePr>
          <p:cNvPr id="74" name="Table 73"/>
          <p:cNvGraphicFramePr>
            <a:graphicFrameLocks noGrp="1"/>
          </p:cNvGraphicFramePr>
          <p:nvPr/>
        </p:nvGraphicFramePr>
        <p:xfrm>
          <a:off x="6572314" y="3747029"/>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31349">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graphicFrame>
        <p:nvGraphicFramePr>
          <p:cNvPr id="75" name="Table 74"/>
          <p:cNvGraphicFramePr>
            <a:graphicFrameLocks noGrp="1"/>
          </p:cNvGraphicFramePr>
          <p:nvPr/>
        </p:nvGraphicFramePr>
        <p:xfrm>
          <a:off x="5806959" y="1688905"/>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0">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56.226.155.47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sp>
        <p:nvSpPr>
          <p:cNvPr id="28" name="Title 27"/>
          <p:cNvSpPr>
            <a:spLocks noGrp="1"/>
          </p:cNvSpPr>
          <p:nvPr>
            <p:ph type="title"/>
          </p:nvPr>
        </p:nvSpPr>
        <p:spPr>
          <a:xfrm>
            <a:off x="843265" y="-150974"/>
            <a:ext cx="10515600" cy="1325563"/>
          </a:xfrm>
        </p:spPr>
        <p:txBody>
          <a:bodyPr/>
          <a:lstStyle/>
          <a:p>
            <a:r>
              <a:rPr lang="en-US" dirty="0">
                <a:ea typeface="+mj-lt"/>
                <a:cs typeface="+mj-lt"/>
              </a:rPr>
              <a:t>Secure access using</a:t>
            </a:r>
            <a:r>
              <a:rPr lang="en-US" dirty="0"/>
              <a:t> Public Endpoint</a:t>
            </a:r>
          </a:p>
        </p:txBody>
      </p:sp>
      <p:cxnSp>
        <p:nvCxnSpPr>
          <p:cNvPr id="76" name="Straight Arrow Connector 75">
            <a:extLst>
              <a:ext uri="{FF2B5EF4-FFF2-40B4-BE49-F238E27FC236}">
                <a16:creationId xmlns:a16="http://schemas.microsoft.com/office/drawing/2014/main" id="{EFA5DAC7-68F5-4FE7-9DBC-1B6FA3FFB69D}"/>
              </a:ext>
            </a:extLst>
          </p:cNvPr>
          <p:cNvCxnSpPr>
            <a:cxnSpLocks/>
          </p:cNvCxnSpPr>
          <p:nvPr/>
        </p:nvCxnSpPr>
        <p:spPr>
          <a:xfrm flipH="1">
            <a:off x="5057661" y="2811294"/>
            <a:ext cx="4563559" cy="29183"/>
          </a:xfrm>
          <a:prstGeom prst="straightConnector1">
            <a:avLst/>
          </a:prstGeom>
          <a:ln w="44450">
            <a:solidFill>
              <a:schemeClr val="accent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1870" y="2083041"/>
            <a:ext cx="634958" cy="63495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4760" y="3015543"/>
            <a:ext cx="634958" cy="634958"/>
          </a:xfrm>
          <a:prstGeom prst="rect">
            <a:avLst/>
          </a:prstGeom>
        </p:spPr>
      </p:pic>
      <p:sp>
        <p:nvSpPr>
          <p:cNvPr id="3" name="TextBox 2">
            <a:extLst>
              <a:ext uri="{FF2B5EF4-FFF2-40B4-BE49-F238E27FC236}">
                <a16:creationId xmlns:a16="http://schemas.microsoft.com/office/drawing/2014/main" id="{1F2F8496-459D-4810-93AB-A33EDB9CED1C}"/>
              </a:ext>
            </a:extLst>
          </p:cNvPr>
          <p:cNvSpPr txBox="1"/>
          <p:nvPr/>
        </p:nvSpPr>
        <p:spPr>
          <a:xfrm>
            <a:off x="3691172" y="3718535"/>
            <a:ext cx="603426" cy="307777"/>
          </a:xfrm>
          <a:prstGeom prst="rect">
            <a:avLst/>
          </a:prstGeom>
          <a:solidFill>
            <a:schemeClr val="tx1">
              <a:lumMod val="50000"/>
              <a:lumOff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3342</a:t>
            </a:r>
          </a:p>
        </p:txBody>
      </p:sp>
    </p:spTree>
    <p:extLst>
      <p:ext uri="{BB962C8B-B14F-4D97-AF65-F5344CB8AC3E}">
        <p14:creationId xmlns:p14="http://schemas.microsoft.com/office/powerpoint/2010/main" val="346185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1213" y="892387"/>
            <a:ext cx="4619488" cy="4650768"/>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nvGraphicFramePr>
        <p:xfrm>
          <a:off x="734691" y="6055094"/>
          <a:ext cx="660737" cy="660737"/>
        </p:xfrm>
        <a:graphic>
          <a:graphicData uri="http://schemas.openxmlformats.org/presentationml/2006/ole">
            <mc:AlternateContent xmlns:mc="http://schemas.openxmlformats.org/markup-compatibility/2006">
              <mc:Choice xmlns:v="urn:schemas-microsoft-com:vml" Requires="v">
                <p:oleObj spid="_x0000_s2274"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691" y="6055094"/>
                        <a:ext cx="660737" cy="66073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43543" y="2617555"/>
            <a:ext cx="3429213" cy="292560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817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6319" y="2943104"/>
            <a:ext cx="3103662" cy="2437275"/>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988" y="2784340"/>
            <a:ext cx="4293938" cy="259604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D7D31">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988" y="1055790"/>
            <a:ext cx="4293938" cy="1565776"/>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9626" y="2617555"/>
            <a:ext cx="2581142" cy="2925600"/>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8122" y="1360547"/>
            <a:ext cx="1391791" cy="201168"/>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9370" y="1273007"/>
            <a:ext cx="1166923" cy="36933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5059" y="5531103"/>
            <a:ext cx="0" cy="498335"/>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3023" y="5926460"/>
            <a:ext cx="2689274" cy="782006"/>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2275"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171"/>
                  </a:solidFill>
                  <a:effectLst/>
                  <a:uLnTx/>
                  <a:uFillTx/>
                  <a:latin typeface="Segoe UI Semibold" panose="020B0702040204020203" pitchFamily="34" charset="0"/>
                  <a:ea typeface="+mn-ea"/>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53066" y="3346091"/>
            <a:ext cx="1391792" cy="201168"/>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53066" y="4396515"/>
            <a:ext cx="1166923" cy="36933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22788" y="1127555"/>
            <a:ext cx="2442700" cy="827210"/>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2276"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6916" y="2329685"/>
            <a:ext cx="119584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9081" y="5718831"/>
            <a:ext cx="2061391" cy="923132"/>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2277"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2278"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90288" y="1127555"/>
            <a:ext cx="2082309" cy="826887"/>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2279"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nvGraphicFramePr>
        <p:xfrm>
          <a:off x="1594898" y="1670927"/>
          <a:ext cx="665740" cy="777240"/>
        </p:xfrm>
        <a:graphic>
          <a:graphicData uri="http://schemas.openxmlformats.org/presentationml/2006/ole">
            <mc:AlternateContent xmlns:mc="http://schemas.openxmlformats.org/markup-compatibility/2006">
              <mc:Choice xmlns:v="urn:schemas-microsoft-com:vml" Requires="v">
                <p:oleObj spid="_x0000_s2280"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4898" y="1670927"/>
                        <a:ext cx="665740" cy="777240"/>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9676" y="3983688"/>
            <a:ext cx="1500411" cy="969489"/>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281"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1425" y="3983688"/>
            <a:ext cx="1500411" cy="969489"/>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282"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nvGraphicFramePr>
        <p:xfrm>
          <a:off x="8584090" y="3110359"/>
          <a:ext cx="665740" cy="777240"/>
        </p:xfrm>
        <a:graphic>
          <a:graphicData uri="http://schemas.openxmlformats.org/presentationml/2006/ole">
            <mc:AlternateContent xmlns:mc="http://schemas.openxmlformats.org/markup-compatibility/2006">
              <mc:Choice xmlns:v="urn:schemas-microsoft-com:vml" Requires="v">
                <p:oleObj spid="_x0000_s2283"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84090" y="3110359"/>
                        <a:ext cx="665740" cy="777240"/>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6006" y="1714549"/>
            <a:ext cx="747156" cy="747502"/>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284"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285"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7124" y="4299215"/>
            <a:ext cx="747156" cy="747502"/>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286"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287"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7284" y="2224719"/>
            <a:ext cx="1558723" cy="214842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4856" y="2462051"/>
            <a:ext cx="0" cy="1521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71982" y="1523256"/>
            <a:ext cx="1006669"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5534" y="3498979"/>
            <a:ext cx="4528556" cy="923266"/>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5537" y="4562986"/>
            <a:ext cx="4416289"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5534" y="1665140"/>
            <a:ext cx="4467254" cy="26115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25474" y="1961296"/>
            <a:ext cx="0" cy="613248"/>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9478" y="1660754"/>
            <a:ext cx="2134754" cy="2462120"/>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395" y="-39442"/>
            <a:ext cx="10515600" cy="967082"/>
          </a:xfrm>
        </p:spPr>
        <p:txBody>
          <a:bodyPr>
            <a:normAutofit/>
          </a:bodyPr>
          <a:lstStyle/>
          <a:p>
            <a:r>
              <a:rPr lang="en-US" sz="3200"/>
              <a:t>App integration and network security</a:t>
            </a:r>
          </a:p>
        </p:txBody>
      </p:sp>
    </p:spTree>
    <p:extLst>
      <p:ext uri="{BB962C8B-B14F-4D97-AF65-F5344CB8AC3E}">
        <p14:creationId xmlns:p14="http://schemas.microsoft.com/office/powerpoint/2010/main" val="3925169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525480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28207092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highlight>
                  <a:srgbClr val="00FFFF"/>
                </a:highlight>
                <a:latin typeface="+mn-lt"/>
                <a:hlinkClick r:id="rId6"/>
              </a:rPr>
              <a:t>Azure SQL Database</a:t>
            </a:r>
            <a:r>
              <a:rPr lang="en-US" dirty="0">
                <a:highlight>
                  <a:srgbClr val="00FFFF"/>
                </a:highlight>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6651"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prstClr val="white"/>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srgbClr val="008272"/>
                </a:solidFill>
                <a:effectLst/>
                <a:uLnTx/>
                <a:uFillTx/>
                <a:latin typeface="Segoe UI"/>
                <a:ea typeface="+mn-ea"/>
                <a:cs typeface="+mn-cs"/>
              </a:rPr>
              <a:t>“With Azure, we have access to sophisticated data science services in a real-time, on-demand basis, which helps us innovate faster.”</a:t>
            </a:r>
          </a:p>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prstClr val="black"/>
                </a:solidFill>
                <a:effectLst/>
                <a:uLnTx/>
                <a:uFillTx/>
                <a:latin typeface="Segoe UI"/>
                <a:ea typeface="+mn-ea"/>
                <a:cs typeface="+mn-cs"/>
              </a:rPr>
              <a:t> - </a:t>
            </a:r>
            <a:r>
              <a:rPr kumimoji="0" lang="en-US" sz="980" b="0" i="0" u="none" strike="noStrike" kern="0" cap="none" spc="0" normalizeH="0" baseline="0" noProof="0" dirty="0">
                <a:ln>
                  <a:noFill/>
                </a:ln>
                <a:solidFill>
                  <a:prstClr val="black"/>
                </a:solidFill>
                <a:effectLst/>
                <a:uLnTx/>
                <a:uFillTx/>
                <a:latin typeface="Segoe UI"/>
                <a:ea typeface="+mn-ea"/>
                <a:cs typeface="+mn-cs"/>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a:ea typeface="+mn-ea"/>
                <a:cs typeface="+mn-cs"/>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a:ea typeface="+mn-ea"/>
                <a:cs typeface="+mn-cs"/>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a:ea typeface="+mn-ea"/>
                <a:cs typeface="+mn-cs"/>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8" tooltip="Search for: &quot;Azure API Management&quot;"/>
              </a:rPr>
              <a:t>Azure API Management</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9" tooltip="Search for: &quot;Azure App Service&quot;"/>
              </a:rPr>
              <a:t>Azure App Service</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10" tooltip="Search for: &quot;Azure Data Factory&quot;"/>
              </a:rPr>
              <a:t>Azure Data Factory</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11" tooltip="Search for: &quot;Azure Machine Learning&quot;"/>
              </a:rPr>
              <a:t>Azure Machine Learning</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sng" strike="noStrike" kern="1200" cap="none" spc="0" normalizeH="0" baseline="0" noProof="0" dirty="0">
                <a:ln>
                  <a:noFill/>
                </a:ln>
                <a:solidFill>
                  <a:srgbClr val="FFFFFF">
                    <a:lumMod val="50000"/>
                  </a:srgbClr>
                </a:solidFill>
                <a:effectLst/>
                <a:highlight>
                  <a:srgbClr val="00FFFF"/>
                </a:highlight>
                <a:uLnTx/>
                <a:uFillTx/>
                <a:latin typeface="Segoe UI"/>
                <a:ea typeface="+mn-ea"/>
                <a:cs typeface="+mn-cs"/>
                <a:hlinkClick r:id="rId12" tooltip="Search for: &quot;Azure SQL Database&quot;"/>
              </a:rPr>
              <a:t>Azure SQL Database</a:t>
            </a:r>
            <a:r>
              <a:rPr kumimoji="0" lang="en-US" sz="1020" b="0" i="0" u="none" strike="noStrike" kern="1200" cap="none" spc="0" normalizeH="0" baseline="0" noProof="0" dirty="0">
                <a:ln>
                  <a:noFill/>
                </a:ln>
                <a:solidFill>
                  <a:srgbClr val="FFFFFF">
                    <a:lumMod val="50000"/>
                  </a:srgbClr>
                </a:solidFill>
                <a:effectLst/>
                <a:highlight>
                  <a:srgbClr val="00FFFF"/>
                </a:highligh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13" tooltip="Search for: &quot;Azure Storage&quot;"/>
              </a:rPr>
              <a:t>Azure Storage</a:t>
            </a:r>
            <a:endPar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ysClr val="window" lastClr="FFFFFF">
                  <a:lumMod val="50000"/>
                </a:sysClr>
              </a:solidFill>
              <a:effectLst/>
              <a:uLnTx/>
              <a:uFillTx/>
              <a:latin typeface="Segoe UI"/>
              <a:ea typeface="+mn-ea"/>
              <a:cs typeface="+mn-cs"/>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248800481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1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7.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6522</TotalTime>
  <Words>6083</Words>
  <Application>Microsoft Office PowerPoint</Application>
  <PresentationFormat>Widescreen</PresentationFormat>
  <Paragraphs>1175</Paragraphs>
  <Slides>68</Slides>
  <Notes>51</Notes>
  <HiddenSlides>29</HiddenSlides>
  <MMClips>0</MMClips>
  <ScaleCrop>false</ScaleCrop>
  <HeadingPairs>
    <vt:vector size="8" baseType="variant">
      <vt:variant>
        <vt:lpstr>Fonts Used</vt:lpstr>
      </vt:variant>
      <vt:variant>
        <vt:i4>11</vt:i4>
      </vt:variant>
      <vt:variant>
        <vt:lpstr>Theme</vt:lpstr>
      </vt:variant>
      <vt:variant>
        <vt:i4>14</vt:i4>
      </vt:variant>
      <vt:variant>
        <vt:lpstr>Embedded OLE Servers</vt:lpstr>
      </vt:variant>
      <vt:variant>
        <vt:i4>1</vt:i4>
      </vt:variant>
      <vt:variant>
        <vt:lpstr>Slide Titles</vt:lpstr>
      </vt:variant>
      <vt:variant>
        <vt:i4>68</vt:i4>
      </vt:variant>
    </vt:vector>
  </HeadingPairs>
  <TitlesOfParts>
    <vt:vector size="94"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2_Theme1</vt:lpstr>
      <vt:lpstr>1_9-51052_Microsoft_Inspire_Template_Dark</vt:lpstr>
      <vt:lpstr>2_Office Theme</vt:lpstr>
      <vt:lpstr>3_Office Theme</vt:lpstr>
      <vt:lpstr>9-51052_Microsoft_Ready_Template_Light</vt:lpstr>
      <vt:lpstr>1_Office Theme</vt:lpstr>
      <vt:lpstr>4_Office Theme</vt:lpstr>
      <vt:lpstr>3_Theme1</vt:lpstr>
      <vt:lpstr>1_WHITE TEMPLATE</vt:lpstr>
      <vt:lpstr>CorelDRAW</vt:lpstr>
      <vt:lpstr>SQL Server on the Microsoft Azure Platform SQL Server Ground to Cloud Workshop</vt:lpstr>
      <vt:lpstr>Agenda</vt:lpstr>
      <vt:lpstr>Azure SQL</vt:lpstr>
      <vt:lpstr>Azure SQL  </vt:lpstr>
      <vt:lpstr>Azure SQL Database — Everything built-in</vt:lpstr>
      <vt:lpstr>Azure SQL Database — Everything built in</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General Purpose </vt:lpstr>
      <vt:lpstr>Business Critical</vt:lpstr>
      <vt:lpstr>Hyperscale</vt:lpstr>
      <vt:lpstr>Flexible compute, storage &amp; performance options</vt:lpstr>
      <vt:lpstr>Migrating to Azure SQL</vt:lpstr>
      <vt:lpstr>Data Migration Process </vt:lpstr>
      <vt:lpstr>Upgrade &amp; migration tools</vt:lpstr>
      <vt:lpstr>PowerPoint Presentation</vt:lpstr>
      <vt:lpstr>Scenario</vt:lpstr>
      <vt:lpstr>Modernizing the WideWorldImporters Gaming Division</vt:lpstr>
      <vt:lpstr>Tailspin Toys Gaming (online gameplay)</vt:lpstr>
      <vt:lpstr>Pre-migration</vt:lpstr>
      <vt:lpstr>Data Migration Process </vt:lpstr>
      <vt:lpstr>Demo:  Database Discovery and Assessment  (Module 4.4)</vt:lpstr>
      <vt:lpstr>Tailspin Toys – Recommended database</vt:lpstr>
      <vt:lpstr>Flexible compute, storage &amp; performance options</vt:lpstr>
      <vt:lpstr>Module 5:  Migrating to Azure SQL  </vt:lpstr>
      <vt:lpstr>Migration</vt:lpstr>
      <vt:lpstr>Data Migration Process </vt:lpstr>
      <vt:lpstr>Demo:  Migrate to Azure SQL Database Managed Instance  (Module 5.1)</vt:lpstr>
      <vt:lpstr>PoC – Gaming services </vt:lpstr>
      <vt:lpstr>PoC – Gaming services </vt:lpstr>
      <vt:lpstr>Preferred migration solution</vt:lpstr>
      <vt:lpstr>Azure Hybrid Benefit for SQL Server</vt:lpstr>
      <vt:lpstr>Post-Migration</vt:lpstr>
      <vt:lpstr>Data Migration Process </vt:lpstr>
      <vt:lpstr>Post-migration</vt:lpstr>
      <vt:lpstr>Post-migration PoC </vt:lpstr>
      <vt:lpstr>Read-only reporting</vt:lpstr>
      <vt:lpstr>Advanced Data Security</vt:lpstr>
      <vt:lpstr>Demo:  After the migration  (Module 5.2-3)</vt:lpstr>
      <vt:lpstr>Next steps for Azure SQL + Migrations </vt:lpstr>
      <vt:lpstr>Module 5:  Migrating to Azure SQL  </vt:lpstr>
      <vt:lpstr>Data Migration Process </vt:lpstr>
      <vt:lpstr>What you will learn in this workshop</vt:lpstr>
      <vt:lpstr>Module 5:  Migrating to Azure SQL  Lab 5.1 Activities 1-9 (skip 4-5)  aka.ms/g2c-5</vt:lpstr>
      <vt:lpstr>Using Module 5 Lab Resources</vt:lpstr>
      <vt:lpstr>PowerPoint Presentation</vt:lpstr>
      <vt:lpstr>Preferred solution – Gaming services </vt:lpstr>
      <vt:lpstr>Preferred solution – Gaming services </vt:lpstr>
      <vt:lpstr>Cloud vendor lock-in</vt:lpstr>
      <vt:lpstr>Preferred solution – Database security</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PowerPoint Presentation</vt:lpstr>
      <vt:lpstr>PowerPoint Presentation</vt:lpstr>
      <vt:lpstr>PowerPoint Presentation</vt:lpstr>
      <vt:lpstr>PowerPoint Presentation</vt:lpstr>
      <vt:lpstr>PowerPoint Presentation</vt:lpstr>
      <vt:lpstr>Secure access using Public Endpoint</vt:lpstr>
      <vt:lpstr>App integration and network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51</cp:revision>
  <dcterms:created xsi:type="dcterms:W3CDTF">2019-08-14T16:47:37Z</dcterms:created>
  <dcterms:modified xsi:type="dcterms:W3CDTF">2019-09-27T14:58:50Z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